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6256000" cy="9144000"/>
  <p:notesSz cx="9144000" cy="16256000"/>
  <p:embeddedFontLst>
    <p:embeddedFont>
      <p:font typeface="Liter" panose="02000503030000020004" pitchFamily="34" charset="0"/>
      <p:regular r:id="rId19"/>
    </p:embeddedFont>
    <p:embeddedFont>
      <p:font typeface="Liter" panose="02000503030000020004" pitchFamily="34" charset="-122"/>
      <p:regular r:id="rId20"/>
    </p:embeddedFont>
    <p:embeddedFont>
      <p:font typeface="Liter" panose="02000503030000020004" pitchFamily="34" charset="-120"/>
      <p:regular r:id="rId21"/>
    </p:embeddedFont>
    <p:embeddedFont>
      <p:font typeface="Noto Sans SC" panose="020B0200000000000000" pitchFamily="34" charset="-122"/>
      <p:regular r:id="rId22"/>
    </p:embeddedFont>
    <p:embeddedFont>
      <p:font typeface="Noto Sans SC" panose="020B0200000000000000" pitchFamily="34" charset="-120"/>
      <p:regular r:id="rId23"/>
    </p:embeddedFont>
    <p:embeddedFont>
      <p:font typeface="MiSans" panose="00000500000000000000" pitchFamily="34" charset="-122"/>
      <p:regular r:id="rId24"/>
    </p:embeddedFont>
    <p:embeddedFont>
      <p:font typeface="MiSans" panose="000005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等线" panose="02010600030101010101" charset="-122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151ba95088633774747e7c9bdc485e623da2088.jpg"/>
          <p:cNvPicPr>
            <a:picLocks noChangeAspect="1"/>
          </p:cNvPicPr>
          <p:nvPr/>
        </p:nvPicPr>
        <p:blipFill>
          <a:blip r:embed="rId1">
            <a:alphaModFix amt="40000"/>
          </a:blip>
          <a:srcRect l="160" r="160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7A41">
                  <a:alpha val="3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4A6D85">
                  <a:alpha val="3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08000" y="660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5" name="Text 2"/>
          <p:cNvSpPr/>
          <p:nvPr/>
        </p:nvSpPr>
        <p:spPr>
          <a:xfrm>
            <a:off x="1676400" y="508000"/>
            <a:ext cx="1892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kern="0" spc="90" dirty="0">
                <a:solidFill>
                  <a:srgbClr val="E67A4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OpenRank 2025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1422400"/>
            <a:ext cx="15621000" cy="1905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第三届"OpenRank杯"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开源数字生态分析与应用创新赛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632200"/>
            <a:ext cx="2032000" cy="76200"/>
          </a:xfrm>
          <a:custGeom>
            <a:avLst/>
            <a:gdLst/>
            <a:ahLst/>
            <a:cxnLst/>
            <a:rect l="l" t="t" r="r" b="b"/>
            <a:pathLst>
              <a:path w="2032000" h="76200">
                <a:moveTo>
                  <a:pt x="0" y="0"/>
                </a:moveTo>
                <a:lnTo>
                  <a:pt x="2032000" y="0"/>
                </a:lnTo>
                <a:lnTo>
                  <a:pt x="2032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Text 5"/>
          <p:cNvSpPr/>
          <p:nvPr/>
        </p:nvSpPr>
        <p:spPr>
          <a:xfrm>
            <a:off x="508000" y="41148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初赛方案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435600"/>
            <a:ext cx="297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657600" y="5334000"/>
            <a:ext cx="6667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开源社区健康度智能评估与可视化平台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8000" y="6096000"/>
            <a:ext cx="297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团队名称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657600" y="5994400"/>
            <a:ext cx="2527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DataPioneers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8000" y="7874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14" name="Text 11"/>
          <p:cNvSpPr/>
          <p:nvPr/>
        </p:nvSpPr>
        <p:spPr>
          <a:xfrm>
            <a:off x="977900" y="7823200"/>
            <a:ext cx="2374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成员</a:t>
            </a:r>
            <a:r>
              <a:rPr lang="en-US" sz="18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 刘毅、周逸宸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3938250" y="792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4888" y="10021"/>
                </a:moveTo>
                <a:cubicBezTo>
                  <a:pt x="130026" y="7243"/>
                  <a:pt x="124023" y="7243"/>
                  <a:pt x="119112" y="10021"/>
                </a:cubicBezTo>
                <a:lnTo>
                  <a:pt x="7987" y="73521"/>
                </a:lnTo>
                <a:cubicBezTo>
                  <a:pt x="1736" y="77093"/>
                  <a:pt x="-1339" y="84435"/>
                  <a:pt x="496" y="91380"/>
                </a:cubicBezTo>
                <a:cubicBezTo>
                  <a:pt x="2332" y="98326"/>
                  <a:pt x="8682" y="103188"/>
                  <a:pt x="15875" y="103188"/>
                </a:cubicBezTo>
                <a:lnTo>
                  <a:pt x="31750" y="103188"/>
                </a:lnTo>
                <a:lnTo>
                  <a:pt x="31750" y="206375"/>
                </a:lnTo>
                <a:lnTo>
                  <a:pt x="31750" y="206375"/>
                </a:lnTo>
                <a:lnTo>
                  <a:pt x="6350" y="225425"/>
                </a:lnTo>
                <a:cubicBezTo>
                  <a:pt x="2332" y="228402"/>
                  <a:pt x="0" y="23311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33114"/>
                  <a:pt x="251668" y="228402"/>
                  <a:pt x="247650" y="225425"/>
                </a:cubicBezTo>
                <a:lnTo>
                  <a:pt x="222250" y="206375"/>
                </a:lnTo>
                <a:lnTo>
                  <a:pt x="222250" y="103188"/>
                </a:lnTo>
                <a:lnTo>
                  <a:pt x="238125" y="103188"/>
                </a:lnTo>
                <a:cubicBezTo>
                  <a:pt x="245318" y="103188"/>
                  <a:pt x="251619" y="98326"/>
                  <a:pt x="253454" y="91380"/>
                </a:cubicBezTo>
                <a:cubicBezTo>
                  <a:pt x="255290" y="84435"/>
                  <a:pt x="252214" y="77093"/>
                  <a:pt x="245963" y="73521"/>
                </a:cubicBezTo>
                <a:lnTo>
                  <a:pt x="134838" y="10021"/>
                </a:lnTo>
                <a:close/>
                <a:moveTo>
                  <a:pt x="198438" y="103188"/>
                </a:moveTo>
                <a:lnTo>
                  <a:pt x="198438" y="206375"/>
                </a:lnTo>
                <a:lnTo>
                  <a:pt x="166688" y="206375"/>
                </a:lnTo>
                <a:lnTo>
                  <a:pt x="166688" y="103188"/>
                </a:lnTo>
                <a:lnTo>
                  <a:pt x="198438" y="103188"/>
                </a:lnTo>
                <a:close/>
                <a:moveTo>
                  <a:pt x="142875" y="103188"/>
                </a:moveTo>
                <a:lnTo>
                  <a:pt x="142875" y="206375"/>
                </a:lnTo>
                <a:lnTo>
                  <a:pt x="111125" y="206375"/>
                </a:lnTo>
                <a:lnTo>
                  <a:pt x="111125" y="103188"/>
                </a:lnTo>
                <a:lnTo>
                  <a:pt x="142875" y="103188"/>
                </a:lnTo>
                <a:close/>
                <a:moveTo>
                  <a:pt x="87313" y="103188"/>
                </a:moveTo>
                <a:lnTo>
                  <a:pt x="87313" y="206375"/>
                </a:lnTo>
                <a:lnTo>
                  <a:pt x="55563" y="206375"/>
                </a:lnTo>
                <a:lnTo>
                  <a:pt x="55563" y="103188"/>
                </a:lnTo>
                <a:lnTo>
                  <a:pt x="87313" y="103188"/>
                </a:lnTo>
                <a:close/>
                <a:moveTo>
                  <a:pt x="127000" y="47625"/>
                </a:moveTo>
                <a:cubicBezTo>
                  <a:pt x="135762" y="47625"/>
                  <a:pt x="142875" y="54738"/>
                  <a:pt x="142875" y="63500"/>
                </a:cubicBezTo>
                <a:cubicBezTo>
                  <a:pt x="142875" y="72262"/>
                  <a:pt x="135762" y="79375"/>
                  <a:pt x="127000" y="79375"/>
                </a:cubicBezTo>
                <a:cubicBezTo>
                  <a:pt x="118238" y="79375"/>
                  <a:pt x="111125" y="72262"/>
                  <a:pt x="111125" y="63500"/>
                </a:cubicBezTo>
                <a:cubicBezTo>
                  <a:pt x="111125" y="54738"/>
                  <a:pt x="118238" y="47625"/>
                  <a:pt x="127000" y="47625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7" name="Text 14"/>
          <p:cNvSpPr/>
          <p:nvPr/>
        </p:nvSpPr>
        <p:spPr>
          <a:xfrm>
            <a:off x="14262100" y="7874000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华东师范大学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04900" y="8331200"/>
            <a:ext cx="1943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数据科学与工程学院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33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" name="Shape 1"/>
          <p:cNvSpPr/>
          <p:nvPr/>
        </p:nvSpPr>
        <p:spPr>
          <a:xfrm>
            <a:off x="711200" y="73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371600" y="508000"/>
            <a:ext cx="2743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预期成果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371600" y="1219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6" name="Shape 4"/>
          <p:cNvSpPr/>
          <p:nvPr/>
        </p:nvSpPr>
        <p:spPr>
          <a:xfrm>
            <a:off x="508000" y="1473200"/>
            <a:ext cx="4940300" cy="2133600"/>
          </a:xfrm>
          <a:custGeom>
            <a:avLst/>
            <a:gdLst/>
            <a:ahLst/>
            <a:cxnLst/>
            <a:rect l="l" t="t" r="r" b="b"/>
            <a:pathLst>
              <a:path w="4940300" h="2133600">
                <a:moveTo>
                  <a:pt x="152403" y="0"/>
                </a:moveTo>
                <a:lnTo>
                  <a:pt x="4787897" y="0"/>
                </a:lnTo>
                <a:cubicBezTo>
                  <a:pt x="4872067" y="0"/>
                  <a:pt x="4940300" y="68233"/>
                  <a:pt x="4940300" y="152403"/>
                </a:cubicBezTo>
                <a:lnTo>
                  <a:pt x="4940300" y="1981197"/>
                </a:lnTo>
                <a:cubicBezTo>
                  <a:pt x="4940300" y="2065367"/>
                  <a:pt x="4872067" y="2133600"/>
                  <a:pt x="4787897" y="2133600"/>
                </a:cubicBezTo>
                <a:lnTo>
                  <a:pt x="152403" y="2133600"/>
                </a:lnTo>
                <a:cubicBezTo>
                  <a:pt x="68233" y="2133600"/>
                  <a:pt x="0" y="2065367"/>
                  <a:pt x="0" y="19811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2599267" y="1727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8" name="Text 6"/>
          <p:cNvSpPr/>
          <p:nvPr/>
        </p:nvSpPr>
        <p:spPr>
          <a:xfrm>
            <a:off x="666750" y="2489200"/>
            <a:ext cx="4622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技术产出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1200" y="3048000"/>
            <a:ext cx="453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完整系统 · 开源代码 · 技术文档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3810000"/>
            <a:ext cx="4914900" cy="3606800"/>
          </a:xfrm>
          <a:custGeom>
            <a:avLst/>
            <a:gdLst/>
            <a:ahLst/>
            <a:cxnLst/>
            <a:rect l="l" t="t" r="r" b="b"/>
            <a:pathLst>
              <a:path w="4914900" h="3606800">
                <a:moveTo>
                  <a:pt x="50800" y="0"/>
                </a:moveTo>
                <a:lnTo>
                  <a:pt x="4762513" y="0"/>
                </a:lnTo>
                <a:cubicBezTo>
                  <a:pt x="4846674" y="0"/>
                  <a:pt x="4914900" y="68226"/>
                  <a:pt x="4914900" y="152387"/>
                </a:cubicBezTo>
                <a:lnTo>
                  <a:pt x="4914900" y="3454413"/>
                </a:lnTo>
                <a:cubicBezTo>
                  <a:pt x="4914900" y="3538574"/>
                  <a:pt x="4846674" y="3606800"/>
                  <a:pt x="4762513" y="3606800"/>
                </a:cubicBez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11" name="Shape 9"/>
          <p:cNvSpPr/>
          <p:nvPr/>
        </p:nvSpPr>
        <p:spPr>
          <a:xfrm>
            <a:off x="533400" y="3810000"/>
            <a:ext cx="50800" cy="3606800"/>
          </a:xfrm>
          <a:custGeom>
            <a:avLst/>
            <a:gdLst/>
            <a:ahLst/>
            <a:cxnLst/>
            <a:rect l="l" t="t" r="r" b="b"/>
            <a:pathLst>
              <a:path w="50800" h="3606800">
                <a:moveTo>
                  <a:pt x="50800" y="0"/>
                </a:moveTo>
                <a:lnTo>
                  <a:pt x="50800" y="0"/>
                </a:lnTo>
                <a:lnTo>
                  <a:pt x="50800" y="3606800"/>
                </a:ln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2" name="Shape 10"/>
          <p:cNvSpPr/>
          <p:nvPr/>
        </p:nvSpPr>
        <p:spPr>
          <a:xfrm>
            <a:off x="819150" y="4114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3" name="Text 11"/>
          <p:cNvSpPr/>
          <p:nvPr/>
        </p:nvSpPr>
        <p:spPr>
          <a:xfrm>
            <a:off x="1209146" y="4064000"/>
            <a:ext cx="410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完整评估系统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09146" y="4470400"/>
            <a:ext cx="4089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包含数据采集、模型算法、可视化展示的全功能平台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1850" y="5283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6" name="Text 14"/>
          <p:cNvSpPr/>
          <p:nvPr/>
        </p:nvSpPr>
        <p:spPr>
          <a:xfrm>
            <a:off x="1233488" y="5232400"/>
            <a:ext cx="407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开源代码仓库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33488" y="5638800"/>
            <a:ext cx="4064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在AtomGit平台开源，支持社区二次开发与扩展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44550" y="6451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19" name="Text 17"/>
          <p:cNvSpPr/>
          <p:nvPr/>
        </p:nvSpPr>
        <p:spPr>
          <a:xfrm>
            <a:off x="1250950" y="6400800"/>
            <a:ext cx="346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技术文档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50950" y="6807200"/>
            <a:ext cx="345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详细的API文档、使用说明、部署指南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8000" y="7620000"/>
            <a:ext cx="4940300" cy="711200"/>
          </a:xfrm>
          <a:custGeom>
            <a:avLst/>
            <a:gdLst/>
            <a:ahLst/>
            <a:cxnLst/>
            <a:rect l="l" t="t" r="r" b="b"/>
            <a:pathLst>
              <a:path w="4940300" h="7112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609598"/>
                </a:lnTo>
                <a:cubicBezTo>
                  <a:pt x="4940300" y="665711"/>
                  <a:pt x="4894811" y="711200"/>
                  <a:pt x="48386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2" name="Shape 20"/>
          <p:cNvSpPr/>
          <p:nvPr/>
        </p:nvSpPr>
        <p:spPr>
          <a:xfrm>
            <a:off x="1354799" y="7865542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31750" y="41275"/>
                </a:moveTo>
                <a:cubicBezTo>
                  <a:pt x="37007" y="41275"/>
                  <a:pt x="41275" y="37007"/>
                  <a:pt x="41275" y="31750"/>
                </a:cubicBezTo>
                <a:cubicBezTo>
                  <a:pt x="41275" y="26493"/>
                  <a:pt x="37007" y="22225"/>
                  <a:pt x="31750" y="22225"/>
                </a:cubicBezTo>
                <a:cubicBezTo>
                  <a:pt x="26493" y="22225"/>
                  <a:pt x="22225" y="26493"/>
                  <a:pt x="22225" y="31750"/>
                </a:cubicBezTo>
                <a:cubicBezTo>
                  <a:pt x="22225" y="37007"/>
                  <a:pt x="26493" y="41275"/>
                  <a:pt x="31750" y="41275"/>
                </a:cubicBezTo>
                <a:close/>
                <a:moveTo>
                  <a:pt x="63500" y="31750"/>
                </a:moveTo>
                <a:cubicBezTo>
                  <a:pt x="63500" y="44768"/>
                  <a:pt x="55682" y="55959"/>
                  <a:pt x="44450" y="60841"/>
                </a:cubicBezTo>
                <a:lnTo>
                  <a:pt x="44450" y="88900"/>
                </a:lnTo>
                <a:lnTo>
                  <a:pt x="114300" y="88900"/>
                </a:lnTo>
                <a:cubicBezTo>
                  <a:pt x="124817" y="88900"/>
                  <a:pt x="133350" y="80367"/>
                  <a:pt x="133350" y="69850"/>
                </a:cubicBezTo>
                <a:lnTo>
                  <a:pt x="133350" y="60841"/>
                </a:lnTo>
                <a:cubicBezTo>
                  <a:pt x="122118" y="55959"/>
                  <a:pt x="114300" y="44768"/>
                  <a:pt x="114300" y="31750"/>
                </a:cubicBezTo>
                <a:cubicBezTo>
                  <a:pt x="114300" y="14208"/>
                  <a:pt x="128508" y="0"/>
                  <a:pt x="146050" y="0"/>
                </a:cubicBezTo>
                <a:cubicBezTo>
                  <a:pt x="163592" y="0"/>
                  <a:pt x="177800" y="14208"/>
                  <a:pt x="177800" y="31750"/>
                </a:cubicBezTo>
                <a:cubicBezTo>
                  <a:pt x="177800" y="44768"/>
                  <a:pt x="169982" y="55959"/>
                  <a:pt x="158750" y="60841"/>
                </a:cubicBezTo>
                <a:lnTo>
                  <a:pt x="158750" y="69850"/>
                </a:lnTo>
                <a:cubicBezTo>
                  <a:pt x="158750" y="94417"/>
                  <a:pt x="138867" y="114300"/>
                  <a:pt x="114300" y="114300"/>
                </a:cubicBezTo>
                <a:lnTo>
                  <a:pt x="44450" y="114300"/>
                </a:lnTo>
                <a:lnTo>
                  <a:pt x="44450" y="142359"/>
                </a:lnTo>
                <a:cubicBezTo>
                  <a:pt x="55682" y="147241"/>
                  <a:pt x="63500" y="158433"/>
                  <a:pt x="63500" y="171450"/>
                </a:cubicBezTo>
                <a:cubicBezTo>
                  <a:pt x="63500" y="188992"/>
                  <a:pt x="49292" y="203200"/>
                  <a:pt x="31750" y="203200"/>
                </a:cubicBezTo>
                <a:cubicBezTo>
                  <a:pt x="14208" y="203200"/>
                  <a:pt x="0" y="188992"/>
                  <a:pt x="0" y="171450"/>
                </a:cubicBezTo>
                <a:cubicBezTo>
                  <a:pt x="0" y="158433"/>
                  <a:pt x="7818" y="147241"/>
                  <a:pt x="19050" y="142359"/>
                </a:cubicBezTo>
                <a:lnTo>
                  <a:pt x="19050" y="60881"/>
                </a:lnTo>
                <a:cubicBezTo>
                  <a:pt x="7818" y="55959"/>
                  <a:pt x="0" y="44768"/>
                  <a:pt x="0" y="31750"/>
                </a:cubicBezTo>
                <a:cubicBezTo>
                  <a:pt x="0" y="14208"/>
                  <a:pt x="14208" y="0"/>
                  <a:pt x="31750" y="0"/>
                </a:cubicBezTo>
                <a:cubicBezTo>
                  <a:pt x="49292" y="0"/>
                  <a:pt x="63500" y="14208"/>
                  <a:pt x="63500" y="31750"/>
                </a:cubicBezTo>
                <a:close/>
                <a:moveTo>
                  <a:pt x="155575" y="31750"/>
                </a:moveTo>
                <a:cubicBezTo>
                  <a:pt x="155575" y="26493"/>
                  <a:pt x="151307" y="22225"/>
                  <a:pt x="146050" y="22225"/>
                </a:cubicBezTo>
                <a:cubicBezTo>
                  <a:pt x="140793" y="22225"/>
                  <a:pt x="136525" y="26493"/>
                  <a:pt x="136525" y="31750"/>
                </a:cubicBezTo>
                <a:cubicBezTo>
                  <a:pt x="136525" y="37007"/>
                  <a:pt x="140793" y="41275"/>
                  <a:pt x="146050" y="41275"/>
                </a:cubicBezTo>
                <a:cubicBezTo>
                  <a:pt x="151307" y="41275"/>
                  <a:pt x="155575" y="37007"/>
                  <a:pt x="155575" y="31750"/>
                </a:cubicBezTo>
                <a:close/>
                <a:moveTo>
                  <a:pt x="31750" y="180975"/>
                </a:moveTo>
                <a:cubicBezTo>
                  <a:pt x="37007" y="180975"/>
                  <a:pt x="41275" y="176707"/>
                  <a:pt x="41275" y="171450"/>
                </a:cubicBezTo>
                <a:cubicBezTo>
                  <a:pt x="41275" y="166193"/>
                  <a:pt x="37007" y="161925"/>
                  <a:pt x="31750" y="161925"/>
                </a:cubicBezTo>
                <a:cubicBezTo>
                  <a:pt x="26493" y="161925"/>
                  <a:pt x="22225" y="166193"/>
                  <a:pt x="22225" y="171450"/>
                </a:cubicBezTo>
                <a:cubicBezTo>
                  <a:pt x="22225" y="176707"/>
                  <a:pt x="26493" y="180975"/>
                  <a:pt x="31750" y="180975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3" name="Text 21"/>
          <p:cNvSpPr/>
          <p:nvPr/>
        </p:nvSpPr>
        <p:spPr>
          <a:xfrm>
            <a:off x="1016000" y="7823200"/>
            <a:ext cx="427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100%开源 · 模块化设计 · 可扩展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55733" y="1473200"/>
            <a:ext cx="4940300" cy="2133600"/>
          </a:xfrm>
          <a:custGeom>
            <a:avLst/>
            <a:gdLst/>
            <a:ahLst/>
            <a:cxnLst/>
            <a:rect l="l" t="t" r="r" b="b"/>
            <a:pathLst>
              <a:path w="4940300" h="2133600">
                <a:moveTo>
                  <a:pt x="152403" y="0"/>
                </a:moveTo>
                <a:lnTo>
                  <a:pt x="4787897" y="0"/>
                </a:lnTo>
                <a:cubicBezTo>
                  <a:pt x="4872067" y="0"/>
                  <a:pt x="4940300" y="68233"/>
                  <a:pt x="4940300" y="152403"/>
                </a:cubicBezTo>
                <a:lnTo>
                  <a:pt x="4940300" y="1981197"/>
                </a:lnTo>
                <a:cubicBezTo>
                  <a:pt x="4940300" y="2065367"/>
                  <a:pt x="4872067" y="2133600"/>
                  <a:pt x="4787897" y="2133600"/>
                </a:cubicBezTo>
                <a:lnTo>
                  <a:pt x="152403" y="2133600"/>
                </a:lnTo>
                <a:cubicBezTo>
                  <a:pt x="68233" y="2133600"/>
                  <a:pt x="0" y="2065367"/>
                  <a:pt x="0" y="19811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6D85"/>
              </a:gs>
              <a:gs pos="100000">
                <a:srgbClr val="2C3238"/>
              </a:gs>
            </a:gsLst>
            <a:lin ang="2700000" scaled="1"/>
          </a:gradFill>
        </p:spPr>
      </p:sp>
      <p:sp>
        <p:nvSpPr>
          <p:cNvPr id="25" name="Shape 23"/>
          <p:cNvSpPr/>
          <p:nvPr/>
        </p:nvSpPr>
        <p:spPr>
          <a:xfrm>
            <a:off x="7785100" y="1727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57150" y="233124"/>
                </a:moveTo>
                <a:lnTo>
                  <a:pt x="306229" y="335637"/>
                </a:lnTo>
                <a:cubicBezTo>
                  <a:pt x="317897" y="340400"/>
                  <a:pt x="330279" y="342900"/>
                  <a:pt x="342900" y="342900"/>
                </a:cubicBezTo>
                <a:cubicBezTo>
                  <a:pt x="355521" y="342900"/>
                  <a:pt x="367903" y="340400"/>
                  <a:pt x="379571" y="335637"/>
                </a:cubicBezTo>
                <a:lnTo>
                  <a:pt x="668179" y="216813"/>
                </a:lnTo>
                <a:cubicBezTo>
                  <a:pt x="678894" y="212407"/>
                  <a:pt x="685800" y="202049"/>
                  <a:pt x="685800" y="190500"/>
                </a:cubicBezTo>
                <a:cubicBezTo>
                  <a:pt x="685800" y="178951"/>
                  <a:pt x="678894" y="168592"/>
                  <a:pt x="668179" y="164187"/>
                </a:cubicBezTo>
                <a:lnTo>
                  <a:pt x="379571" y="45363"/>
                </a:lnTo>
                <a:cubicBezTo>
                  <a:pt x="367903" y="40600"/>
                  <a:pt x="355521" y="38100"/>
                  <a:pt x="342900" y="38100"/>
                </a:cubicBezTo>
                <a:cubicBezTo>
                  <a:pt x="330279" y="38100"/>
                  <a:pt x="317897" y="40600"/>
                  <a:pt x="306229" y="45363"/>
                </a:cubicBezTo>
                <a:lnTo>
                  <a:pt x="17621" y="164187"/>
                </a:lnTo>
                <a:cubicBezTo>
                  <a:pt x="6906" y="168592"/>
                  <a:pt x="0" y="178951"/>
                  <a:pt x="0" y="190500"/>
                </a:cubicBezTo>
                <a:lnTo>
                  <a:pt x="0" y="542925"/>
                </a:lnTo>
                <a:cubicBezTo>
                  <a:pt x="0" y="558760"/>
                  <a:pt x="12740" y="571500"/>
                  <a:pt x="28575" y="571500"/>
                </a:cubicBezTo>
                <a:cubicBezTo>
                  <a:pt x="44410" y="571500"/>
                  <a:pt x="57150" y="558760"/>
                  <a:pt x="57150" y="542925"/>
                </a:cubicBezTo>
                <a:lnTo>
                  <a:pt x="57150" y="233124"/>
                </a:lnTo>
                <a:close/>
                <a:moveTo>
                  <a:pt x="114300" y="318492"/>
                </a:moveTo>
                <a:lnTo>
                  <a:pt x="114300" y="457200"/>
                </a:lnTo>
                <a:cubicBezTo>
                  <a:pt x="114300" y="520303"/>
                  <a:pt x="216694" y="571500"/>
                  <a:pt x="342900" y="571500"/>
                </a:cubicBezTo>
                <a:cubicBezTo>
                  <a:pt x="469106" y="571500"/>
                  <a:pt x="571500" y="520303"/>
                  <a:pt x="571500" y="457200"/>
                </a:cubicBezTo>
                <a:lnTo>
                  <a:pt x="571500" y="318373"/>
                </a:lnTo>
                <a:lnTo>
                  <a:pt x="401360" y="388501"/>
                </a:lnTo>
                <a:cubicBezTo>
                  <a:pt x="382786" y="396121"/>
                  <a:pt x="363022" y="400050"/>
                  <a:pt x="342900" y="400050"/>
                </a:cubicBezTo>
                <a:cubicBezTo>
                  <a:pt x="322778" y="400050"/>
                  <a:pt x="303014" y="396121"/>
                  <a:pt x="284440" y="388501"/>
                </a:cubicBezTo>
                <a:lnTo>
                  <a:pt x="114300" y="318373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26" name="Text 24"/>
          <p:cNvSpPr/>
          <p:nvPr/>
        </p:nvSpPr>
        <p:spPr>
          <a:xfrm>
            <a:off x="5814483" y="2489200"/>
            <a:ext cx="4622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学术价值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58933" y="3048000"/>
            <a:ext cx="453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可复用模型 · 分析案例 · 方法论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81133" y="3810000"/>
            <a:ext cx="4914900" cy="3606800"/>
          </a:xfrm>
          <a:custGeom>
            <a:avLst/>
            <a:gdLst/>
            <a:ahLst/>
            <a:cxnLst/>
            <a:rect l="l" t="t" r="r" b="b"/>
            <a:pathLst>
              <a:path w="4914900" h="3606800">
                <a:moveTo>
                  <a:pt x="50800" y="0"/>
                </a:moveTo>
                <a:lnTo>
                  <a:pt x="4762513" y="0"/>
                </a:lnTo>
                <a:cubicBezTo>
                  <a:pt x="4846674" y="0"/>
                  <a:pt x="4914900" y="68226"/>
                  <a:pt x="4914900" y="152387"/>
                </a:cubicBezTo>
                <a:lnTo>
                  <a:pt x="4914900" y="3454413"/>
                </a:lnTo>
                <a:cubicBezTo>
                  <a:pt x="4914900" y="3538574"/>
                  <a:pt x="4846674" y="3606800"/>
                  <a:pt x="4762513" y="3606800"/>
                </a:cubicBez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9" name="Shape 27"/>
          <p:cNvSpPr/>
          <p:nvPr/>
        </p:nvSpPr>
        <p:spPr>
          <a:xfrm>
            <a:off x="5681133" y="3810000"/>
            <a:ext cx="50800" cy="3606800"/>
          </a:xfrm>
          <a:custGeom>
            <a:avLst/>
            <a:gdLst/>
            <a:ahLst/>
            <a:cxnLst/>
            <a:rect l="l" t="t" r="r" b="b"/>
            <a:pathLst>
              <a:path w="50800" h="3606800">
                <a:moveTo>
                  <a:pt x="50800" y="0"/>
                </a:moveTo>
                <a:lnTo>
                  <a:pt x="50800" y="0"/>
                </a:lnTo>
                <a:lnTo>
                  <a:pt x="50800" y="3606800"/>
                </a:ln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0" name="Shape 28"/>
          <p:cNvSpPr/>
          <p:nvPr/>
        </p:nvSpPr>
        <p:spPr>
          <a:xfrm>
            <a:off x="5973233" y="4114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1" name="Text 29"/>
          <p:cNvSpPr/>
          <p:nvPr/>
        </p:nvSpPr>
        <p:spPr>
          <a:xfrm>
            <a:off x="6367330" y="4064000"/>
            <a:ext cx="408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可复用的多维度评估模型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67330" y="4470400"/>
            <a:ext cx="40767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提供标准化的健康度评估框架，支持不同社区定制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992283" y="5283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4" name="Text 32"/>
          <p:cNvSpPr/>
          <p:nvPr/>
        </p:nvSpPr>
        <p:spPr>
          <a:xfrm>
            <a:off x="6398683" y="5232400"/>
            <a:ext cx="356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协作网络分析案例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98683" y="5638800"/>
            <a:ext cx="355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基于真实开源项目的数据驱动治理实践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92283" y="6146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7" name="Text 35"/>
          <p:cNvSpPr/>
          <p:nvPr/>
        </p:nvSpPr>
        <p:spPr>
          <a:xfrm>
            <a:off x="6398683" y="6096000"/>
            <a:ext cx="377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数据驱动的社区治理方法论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98683" y="6502400"/>
            <a:ext cx="375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为开源社区提供科学的治理决策支持体系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55733" y="7620000"/>
            <a:ext cx="4940300" cy="711200"/>
          </a:xfrm>
          <a:custGeom>
            <a:avLst/>
            <a:gdLst/>
            <a:ahLst/>
            <a:cxnLst/>
            <a:rect l="l" t="t" r="r" b="b"/>
            <a:pathLst>
              <a:path w="4940300" h="7112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609598"/>
                </a:lnTo>
                <a:cubicBezTo>
                  <a:pt x="4940300" y="665711"/>
                  <a:pt x="4894811" y="711200"/>
                  <a:pt x="48386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0" name="Shape 38"/>
          <p:cNvSpPr/>
          <p:nvPr/>
        </p:nvSpPr>
        <p:spPr>
          <a:xfrm>
            <a:off x="6862763" y="7865542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52400" y="203200"/>
                </a:moveTo>
                <a:lnTo>
                  <a:pt x="38100" y="203200"/>
                </a:lnTo>
                <a:cubicBezTo>
                  <a:pt x="17066" y="203200"/>
                  <a:pt x="0" y="186134"/>
                  <a:pt x="0" y="165100"/>
                </a:cubicBezTo>
                <a:lnTo>
                  <a:pt x="0" y="38100"/>
                </a:lnTo>
                <a:cubicBezTo>
                  <a:pt x="0" y="17066"/>
                  <a:pt x="17066" y="0"/>
                  <a:pt x="38100" y="0"/>
                </a:cubicBezTo>
                <a:lnTo>
                  <a:pt x="158750" y="0"/>
                </a:lnTo>
                <a:cubicBezTo>
                  <a:pt x="169267" y="0"/>
                  <a:pt x="177800" y="8533"/>
                  <a:pt x="177800" y="19050"/>
                </a:cubicBezTo>
                <a:lnTo>
                  <a:pt x="177800" y="133350"/>
                </a:lnTo>
                <a:cubicBezTo>
                  <a:pt x="177800" y="141645"/>
                  <a:pt x="172482" y="148709"/>
                  <a:pt x="165100" y="151328"/>
                </a:cubicBezTo>
                <a:lnTo>
                  <a:pt x="165100" y="177800"/>
                </a:lnTo>
                <a:cubicBezTo>
                  <a:pt x="172125" y="177800"/>
                  <a:pt x="177800" y="183475"/>
                  <a:pt x="177800" y="190500"/>
                </a:cubicBezTo>
                <a:cubicBezTo>
                  <a:pt x="177800" y="197525"/>
                  <a:pt x="172125" y="203200"/>
                  <a:pt x="165100" y="203200"/>
                </a:cubicBezTo>
                <a:lnTo>
                  <a:pt x="152400" y="203200"/>
                </a:lnTo>
                <a:close/>
                <a:moveTo>
                  <a:pt x="38100" y="152400"/>
                </a:moveTo>
                <a:cubicBezTo>
                  <a:pt x="31075" y="152400"/>
                  <a:pt x="25400" y="158075"/>
                  <a:pt x="25400" y="165100"/>
                </a:cubicBezTo>
                <a:cubicBezTo>
                  <a:pt x="25400" y="172125"/>
                  <a:pt x="31075" y="177800"/>
                  <a:pt x="38100" y="177800"/>
                </a:cubicBezTo>
                <a:lnTo>
                  <a:pt x="139700" y="177800"/>
                </a:lnTo>
                <a:lnTo>
                  <a:pt x="139700" y="152400"/>
                </a:lnTo>
                <a:lnTo>
                  <a:pt x="38100" y="152400"/>
                </a:lnTo>
                <a:close/>
                <a:moveTo>
                  <a:pt x="50800" y="60325"/>
                </a:moveTo>
                <a:cubicBezTo>
                  <a:pt x="50800" y="65603"/>
                  <a:pt x="55047" y="69850"/>
                  <a:pt x="60325" y="69850"/>
                </a:cubicBezTo>
                <a:lnTo>
                  <a:pt x="130175" y="69850"/>
                </a:lnTo>
                <a:cubicBezTo>
                  <a:pt x="135453" y="69850"/>
                  <a:pt x="139700" y="65603"/>
                  <a:pt x="139700" y="60325"/>
                </a:cubicBezTo>
                <a:cubicBezTo>
                  <a:pt x="139700" y="55047"/>
                  <a:pt x="135453" y="50800"/>
                  <a:pt x="130175" y="50800"/>
                </a:cubicBezTo>
                <a:lnTo>
                  <a:pt x="60325" y="50800"/>
                </a:lnTo>
                <a:cubicBezTo>
                  <a:pt x="55047" y="50800"/>
                  <a:pt x="50800" y="55047"/>
                  <a:pt x="50800" y="60325"/>
                </a:cubicBezTo>
                <a:close/>
                <a:moveTo>
                  <a:pt x="60325" y="88900"/>
                </a:moveTo>
                <a:cubicBezTo>
                  <a:pt x="55047" y="88900"/>
                  <a:pt x="50800" y="93147"/>
                  <a:pt x="50800" y="98425"/>
                </a:cubicBezTo>
                <a:cubicBezTo>
                  <a:pt x="50800" y="103703"/>
                  <a:pt x="55047" y="107950"/>
                  <a:pt x="60325" y="107950"/>
                </a:cubicBezTo>
                <a:lnTo>
                  <a:pt x="130175" y="107950"/>
                </a:lnTo>
                <a:cubicBezTo>
                  <a:pt x="135453" y="107950"/>
                  <a:pt x="139700" y="103703"/>
                  <a:pt x="139700" y="98425"/>
                </a:cubicBezTo>
                <a:cubicBezTo>
                  <a:pt x="139700" y="93147"/>
                  <a:pt x="135453" y="88900"/>
                  <a:pt x="130175" y="88900"/>
                </a:cubicBezTo>
                <a:lnTo>
                  <a:pt x="60325" y="88900"/>
                </a:lnTo>
                <a:close/>
              </a:path>
            </a:pathLst>
          </a:custGeom>
          <a:solidFill>
            <a:srgbClr val="E0E2E5"/>
          </a:solidFill>
        </p:spPr>
      </p:sp>
      <p:sp>
        <p:nvSpPr>
          <p:cNvPr id="41" name="Text 39"/>
          <p:cNvSpPr/>
          <p:nvPr/>
        </p:nvSpPr>
        <p:spPr>
          <a:xfrm>
            <a:off x="6163733" y="7823200"/>
            <a:ext cx="427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可发表论文 · 学术影响力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803467" y="1473200"/>
            <a:ext cx="4940300" cy="2133600"/>
          </a:xfrm>
          <a:custGeom>
            <a:avLst/>
            <a:gdLst/>
            <a:ahLst/>
            <a:cxnLst/>
            <a:rect l="l" t="t" r="r" b="b"/>
            <a:pathLst>
              <a:path w="4940300" h="2133600">
                <a:moveTo>
                  <a:pt x="152403" y="0"/>
                </a:moveTo>
                <a:lnTo>
                  <a:pt x="4787897" y="0"/>
                </a:lnTo>
                <a:cubicBezTo>
                  <a:pt x="4872067" y="0"/>
                  <a:pt x="4940300" y="68233"/>
                  <a:pt x="4940300" y="152403"/>
                </a:cubicBezTo>
                <a:lnTo>
                  <a:pt x="4940300" y="1981197"/>
                </a:lnTo>
                <a:cubicBezTo>
                  <a:pt x="4940300" y="2065367"/>
                  <a:pt x="4872067" y="2133600"/>
                  <a:pt x="4787897" y="2133600"/>
                </a:cubicBezTo>
                <a:lnTo>
                  <a:pt x="152403" y="2133600"/>
                </a:lnTo>
                <a:cubicBezTo>
                  <a:pt x="68233" y="2133600"/>
                  <a:pt x="0" y="2065367"/>
                  <a:pt x="0" y="19811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3"/>
              </a:gs>
              <a:gs pos="100000">
                <a:srgbClr val="E67A41"/>
              </a:gs>
            </a:gsLst>
            <a:lin ang="2700000" scaled="1"/>
          </a:gradFill>
        </p:spPr>
      </p:sp>
      <p:sp>
        <p:nvSpPr>
          <p:cNvPr id="43" name="Shape 41"/>
          <p:cNvSpPr/>
          <p:nvPr/>
        </p:nvSpPr>
        <p:spPr>
          <a:xfrm>
            <a:off x="12970934" y="172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18981" y="333375"/>
                </a:moveTo>
                <a:lnTo>
                  <a:pt x="191691" y="333375"/>
                </a:lnTo>
                <a:cubicBezTo>
                  <a:pt x="195143" y="410170"/>
                  <a:pt x="212169" y="480893"/>
                  <a:pt x="236339" y="532686"/>
                </a:cubicBezTo>
                <a:cubicBezTo>
                  <a:pt x="249912" y="561856"/>
                  <a:pt x="264557" y="582454"/>
                  <a:pt x="278130" y="595074"/>
                </a:cubicBezTo>
                <a:cubicBezTo>
                  <a:pt x="291465" y="607576"/>
                  <a:pt x="300633" y="609600"/>
                  <a:pt x="305395" y="609600"/>
                </a:cubicBezTo>
                <a:cubicBezTo>
                  <a:pt x="310158" y="609600"/>
                  <a:pt x="319326" y="607576"/>
                  <a:pt x="332661" y="595074"/>
                </a:cubicBezTo>
                <a:cubicBezTo>
                  <a:pt x="346234" y="582454"/>
                  <a:pt x="360878" y="561737"/>
                  <a:pt x="374452" y="532686"/>
                </a:cubicBezTo>
                <a:cubicBezTo>
                  <a:pt x="398621" y="480893"/>
                  <a:pt x="415647" y="410170"/>
                  <a:pt x="419100" y="333375"/>
                </a:cubicBezTo>
                <a:close/>
                <a:moveTo>
                  <a:pt x="191572" y="276225"/>
                </a:moveTo>
                <a:lnTo>
                  <a:pt x="418862" y="276225"/>
                </a:lnTo>
                <a:cubicBezTo>
                  <a:pt x="415528" y="199430"/>
                  <a:pt x="398502" y="128707"/>
                  <a:pt x="374332" y="76914"/>
                </a:cubicBezTo>
                <a:cubicBezTo>
                  <a:pt x="360759" y="47863"/>
                  <a:pt x="346115" y="27146"/>
                  <a:pt x="332542" y="14526"/>
                </a:cubicBezTo>
                <a:cubicBezTo>
                  <a:pt x="319207" y="2024"/>
                  <a:pt x="310039" y="0"/>
                  <a:pt x="305276" y="0"/>
                </a:cubicBezTo>
                <a:cubicBezTo>
                  <a:pt x="300514" y="0"/>
                  <a:pt x="291346" y="2024"/>
                  <a:pt x="278011" y="14526"/>
                </a:cubicBezTo>
                <a:cubicBezTo>
                  <a:pt x="264438" y="27146"/>
                  <a:pt x="249793" y="47863"/>
                  <a:pt x="236220" y="76914"/>
                </a:cubicBezTo>
                <a:cubicBezTo>
                  <a:pt x="212050" y="128707"/>
                  <a:pt x="195024" y="199430"/>
                  <a:pt x="191572" y="276225"/>
                </a:cubicBezTo>
                <a:close/>
                <a:moveTo>
                  <a:pt x="134422" y="276225"/>
                </a:moveTo>
                <a:cubicBezTo>
                  <a:pt x="138589" y="174308"/>
                  <a:pt x="164902" y="79653"/>
                  <a:pt x="203359" y="17502"/>
                </a:cubicBezTo>
                <a:cubicBezTo>
                  <a:pt x="93702" y="56317"/>
                  <a:pt x="12978" y="156210"/>
                  <a:pt x="1786" y="276225"/>
                </a:cubicBezTo>
                <a:lnTo>
                  <a:pt x="134422" y="276225"/>
                </a:lnTo>
                <a:close/>
                <a:moveTo>
                  <a:pt x="1786" y="333375"/>
                </a:moveTo>
                <a:cubicBezTo>
                  <a:pt x="12978" y="453390"/>
                  <a:pt x="93702" y="553283"/>
                  <a:pt x="203359" y="592098"/>
                </a:cubicBezTo>
                <a:cubicBezTo>
                  <a:pt x="164902" y="529947"/>
                  <a:pt x="138589" y="435293"/>
                  <a:pt x="134422" y="333375"/>
                </a:cubicBezTo>
                <a:lnTo>
                  <a:pt x="1786" y="333375"/>
                </a:lnTo>
                <a:close/>
                <a:moveTo>
                  <a:pt x="476131" y="333375"/>
                </a:moveTo>
                <a:cubicBezTo>
                  <a:pt x="471964" y="435293"/>
                  <a:pt x="445651" y="529947"/>
                  <a:pt x="407194" y="592098"/>
                </a:cubicBezTo>
                <a:cubicBezTo>
                  <a:pt x="516850" y="553164"/>
                  <a:pt x="597575" y="453390"/>
                  <a:pt x="608767" y="333375"/>
                </a:cubicBezTo>
                <a:lnTo>
                  <a:pt x="476131" y="333375"/>
                </a:lnTo>
                <a:close/>
                <a:moveTo>
                  <a:pt x="608767" y="276225"/>
                </a:moveTo>
                <a:cubicBezTo>
                  <a:pt x="597575" y="156210"/>
                  <a:pt x="516850" y="56317"/>
                  <a:pt x="407194" y="17502"/>
                </a:cubicBezTo>
                <a:cubicBezTo>
                  <a:pt x="445651" y="79653"/>
                  <a:pt x="471964" y="174308"/>
                  <a:pt x="476131" y="276225"/>
                </a:cubicBezTo>
                <a:lnTo>
                  <a:pt x="608767" y="276225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44" name="Text 42"/>
          <p:cNvSpPr/>
          <p:nvPr/>
        </p:nvSpPr>
        <p:spPr>
          <a:xfrm>
            <a:off x="10962217" y="2489200"/>
            <a:ext cx="4622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社会影响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06667" y="3048000"/>
            <a:ext cx="453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标准化 · 企业参与 · 生态可持续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828867" y="3810000"/>
            <a:ext cx="4914900" cy="3606800"/>
          </a:xfrm>
          <a:custGeom>
            <a:avLst/>
            <a:gdLst/>
            <a:ahLst/>
            <a:cxnLst/>
            <a:rect l="l" t="t" r="r" b="b"/>
            <a:pathLst>
              <a:path w="4914900" h="3606800">
                <a:moveTo>
                  <a:pt x="50800" y="0"/>
                </a:moveTo>
                <a:lnTo>
                  <a:pt x="4762513" y="0"/>
                </a:lnTo>
                <a:cubicBezTo>
                  <a:pt x="4846674" y="0"/>
                  <a:pt x="4914900" y="68226"/>
                  <a:pt x="4914900" y="152387"/>
                </a:cubicBezTo>
                <a:lnTo>
                  <a:pt x="4914900" y="3454413"/>
                </a:lnTo>
                <a:cubicBezTo>
                  <a:pt x="4914900" y="3538574"/>
                  <a:pt x="4846674" y="3606800"/>
                  <a:pt x="4762513" y="3606800"/>
                </a:cubicBez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7" name="Shape 45"/>
          <p:cNvSpPr/>
          <p:nvPr/>
        </p:nvSpPr>
        <p:spPr>
          <a:xfrm>
            <a:off x="10828867" y="3810000"/>
            <a:ext cx="50800" cy="3606800"/>
          </a:xfrm>
          <a:custGeom>
            <a:avLst/>
            <a:gdLst/>
            <a:ahLst/>
            <a:cxnLst/>
            <a:rect l="l" t="t" r="r" b="b"/>
            <a:pathLst>
              <a:path w="50800" h="3606800">
                <a:moveTo>
                  <a:pt x="50800" y="0"/>
                </a:moveTo>
                <a:lnTo>
                  <a:pt x="50800" y="0"/>
                </a:lnTo>
                <a:lnTo>
                  <a:pt x="50800" y="3606800"/>
                </a:lnTo>
                <a:lnTo>
                  <a:pt x="50800" y="3606800"/>
                </a:lnTo>
                <a:cubicBezTo>
                  <a:pt x="22763" y="3606800"/>
                  <a:pt x="0" y="3584037"/>
                  <a:pt x="0" y="355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8" name="Shape 46"/>
          <p:cNvSpPr/>
          <p:nvPr/>
        </p:nvSpPr>
        <p:spPr>
          <a:xfrm>
            <a:off x="11140017" y="4114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9" name="Text 47"/>
          <p:cNvSpPr/>
          <p:nvPr/>
        </p:nvSpPr>
        <p:spPr>
          <a:xfrm>
            <a:off x="11546417" y="4064000"/>
            <a:ext cx="397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推动评估标准化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546417" y="44704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建立行业通用的健康度评估标准与指标体系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127317" y="4978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2" name="Text 50"/>
          <p:cNvSpPr/>
          <p:nvPr/>
        </p:nvSpPr>
        <p:spPr>
          <a:xfrm>
            <a:off x="11528954" y="4927600"/>
            <a:ext cx="407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提升企业参与度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528954" y="5334000"/>
            <a:ext cx="4064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为企业OSPO提供决策支持，降低开源参与风险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140017" y="6146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5" name="Text 53"/>
          <p:cNvSpPr/>
          <p:nvPr/>
        </p:nvSpPr>
        <p:spPr>
          <a:xfrm>
            <a:off x="11546417" y="6096000"/>
            <a:ext cx="397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促进生态可持续发展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546417" y="65024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通过科学评估提升开源项目质量与可持续性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803467" y="7620000"/>
            <a:ext cx="4940300" cy="711200"/>
          </a:xfrm>
          <a:custGeom>
            <a:avLst/>
            <a:gdLst/>
            <a:ahLst/>
            <a:cxnLst/>
            <a:rect l="l" t="t" r="r" b="b"/>
            <a:pathLst>
              <a:path w="4940300" h="711200">
                <a:moveTo>
                  <a:pt x="101602" y="0"/>
                </a:moveTo>
                <a:lnTo>
                  <a:pt x="4838698" y="0"/>
                </a:lnTo>
                <a:cubicBezTo>
                  <a:pt x="4894811" y="0"/>
                  <a:pt x="4940300" y="45489"/>
                  <a:pt x="4940300" y="101602"/>
                </a:cubicBezTo>
                <a:lnTo>
                  <a:pt x="4940300" y="609598"/>
                </a:lnTo>
                <a:cubicBezTo>
                  <a:pt x="4940300" y="665711"/>
                  <a:pt x="4894811" y="711200"/>
                  <a:pt x="48386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8" name="Shape 56"/>
          <p:cNvSpPr/>
          <p:nvPr/>
        </p:nvSpPr>
        <p:spPr>
          <a:xfrm>
            <a:off x="12200996" y="78655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9" name="Text 57"/>
          <p:cNvSpPr/>
          <p:nvPr/>
        </p:nvSpPr>
        <p:spPr>
          <a:xfrm>
            <a:off x="11311467" y="7823200"/>
            <a:ext cx="427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开源生态 · 长远价值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8e76c63d94783cee49aab2318b944f11563a6908.jpg"/>
          <p:cNvPicPr>
            <a:picLocks noChangeAspect="1"/>
          </p:cNvPicPr>
          <p:nvPr/>
        </p:nvPicPr>
        <p:blipFill>
          <a:blip r:embed="rId1">
            <a:alphaModFix amt="30000"/>
          </a:blip>
          <a:srcRect l="1615" r="1615"/>
          <a:stretch>
            <a:fillRect/>
          </a:stretch>
        </p:blipFill>
        <p:spPr>
          <a:xfrm>
            <a:off x="0" y="0"/>
            <a:ext cx="16256000" cy="9428234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428234"/>
          </a:xfrm>
          <a:custGeom>
            <a:avLst/>
            <a:gdLst/>
            <a:ahLst/>
            <a:cxnLst/>
            <a:rect l="l" t="t" r="r" b="b"/>
            <a:pathLst>
              <a:path w="16256000" h="9428234">
                <a:moveTo>
                  <a:pt x="0" y="0"/>
                </a:moveTo>
                <a:lnTo>
                  <a:pt x="16256000" y="0"/>
                </a:lnTo>
                <a:lnTo>
                  <a:pt x="16256000" y="9428234"/>
                </a:lnTo>
                <a:lnTo>
                  <a:pt x="0" y="942823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2C3238">
                  <a:alpha val="85000"/>
                </a:srgbClr>
              </a:gs>
              <a:gs pos="100000">
                <a:srgbClr val="1A1D21">
                  <a:alpha val="9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492980" y="517629"/>
            <a:ext cx="690171" cy="690171"/>
          </a:xfrm>
          <a:custGeom>
            <a:avLst/>
            <a:gdLst/>
            <a:ahLst/>
            <a:cxnLst/>
            <a:rect l="l" t="t" r="r" b="b"/>
            <a:pathLst>
              <a:path w="690171" h="690171">
                <a:moveTo>
                  <a:pt x="98598" y="0"/>
                </a:moveTo>
                <a:lnTo>
                  <a:pt x="591573" y="0"/>
                </a:lnTo>
                <a:cubicBezTo>
                  <a:pt x="646028" y="0"/>
                  <a:pt x="690171" y="44144"/>
                  <a:pt x="690171" y="98598"/>
                </a:cubicBezTo>
                <a:lnTo>
                  <a:pt x="690171" y="591573"/>
                </a:lnTo>
                <a:cubicBezTo>
                  <a:pt x="690171" y="646028"/>
                  <a:pt x="646028" y="690171"/>
                  <a:pt x="591573" y="690171"/>
                </a:cubicBezTo>
                <a:lnTo>
                  <a:pt x="98598" y="690171"/>
                </a:lnTo>
                <a:cubicBezTo>
                  <a:pt x="44144" y="690171"/>
                  <a:pt x="0" y="646028"/>
                  <a:pt x="0" y="591573"/>
                </a:cubicBezTo>
                <a:lnTo>
                  <a:pt x="0" y="98598"/>
                </a:lnTo>
                <a:cubicBezTo>
                  <a:pt x="0" y="44144"/>
                  <a:pt x="44144" y="0"/>
                  <a:pt x="98598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" name="Shape 2"/>
          <p:cNvSpPr/>
          <p:nvPr/>
        </p:nvSpPr>
        <p:spPr>
          <a:xfrm>
            <a:off x="690171" y="714820"/>
            <a:ext cx="295788" cy="295788"/>
          </a:xfrm>
          <a:custGeom>
            <a:avLst/>
            <a:gdLst/>
            <a:ahLst/>
            <a:cxnLst/>
            <a:rect l="l" t="t" r="r" b="b"/>
            <a:pathLst>
              <a:path w="295788" h="295788">
                <a:moveTo>
                  <a:pt x="73947" y="184867"/>
                </a:moveTo>
                <a:lnTo>
                  <a:pt x="14154" y="184867"/>
                </a:lnTo>
                <a:cubicBezTo>
                  <a:pt x="-231" y="184867"/>
                  <a:pt x="-9070" y="169211"/>
                  <a:pt x="-1675" y="156848"/>
                </a:cubicBezTo>
                <a:lnTo>
                  <a:pt x="28886" y="105894"/>
                </a:lnTo>
                <a:cubicBezTo>
                  <a:pt x="33912" y="97518"/>
                  <a:pt x="42924" y="92434"/>
                  <a:pt x="52687" y="92434"/>
                </a:cubicBezTo>
                <a:lnTo>
                  <a:pt x="107570" y="92434"/>
                </a:lnTo>
                <a:cubicBezTo>
                  <a:pt x="151533" y="17967"/>
                  <a:pt x="217104" y="14212"/>
                  <a:pt x="260952" y="20624"/>
                </a:cubicBezTo>
                <a:cubicBezTo>
                  <a:pt x="268346" y="21722"/>
                  <a:pt x="274124" y="27499"/>
                  <a:pt x="275163" y="34836"/>
                </a:cubicBezTo>
                <a:cubicBezTo>
                  <a:pt x="281576" y="78684"/>
                  <a:pt x="277821" y="144254"/>
                  <a:pt x="203354" y="188218"/>
                </a:cubicBezTo>
                <a:lnTo>
                  <a:pt x="203354" y="243101"/>
                </a:lnTo>
                <a:cubicBezTo>
                  <a:pt x="203354" y="252864"/>
                  <a:pt x="198270" y="261876"/>
                  <a:pt x="189893" y="266902"/>
                </a:cubicBezTo>
                <a:lnTo>
                  <a:pt x="138939" y="297463"/>
                </a:lnTo>
                <a:cubicBezTo>
                  <a:pt x="126634" y="304858"/>
                  <a:pt x="110920" y="295961"/>
                  <a:pt x="110920" y="281634"/>
                </a:cubicBezTo>
                <a:lnTo>
                  <a:pt x="110920" y="221841"/>
                </a:lnTo>
                <a:cubicBezTo>
                  <a:pt x="110920" y="201448"/>
                  <a:pt x="94340" y="184867"/>
                  <a:pt x="73947" y="184867"/>
                </a:cubicBezTo>
                <a:lnTo>
                  <a:pt x="73889" y="184867"/>
                </a:lnTo>
                <a:close/>
                <a:moveTo>
                  <a:pt x="231084" y="92434"/>
                </a:moveTo>
                <a:cubicBezTo>
                  <a:pt x="231084" y="77129"/>
                  <a:pt x="218659" y="64704"/>
                  <a:pt x="203354" y="64704"/>
                </a:cubicBezTo>
                <a:cubicBezTo>
                  <a:pt x="188049" y="64704"/>
                  <a:pt x="175624" y="77129"/>
                  <a:pt x="175624" y="92434"/>
                </a:cubicBezTo>
                <a:cubicBezTo>
                  <a:pt x="175624" y="107738"/>
                  <a:pt x="188049" y="120164"/>
                  <a:pt x="203354" y="120164"/>
                </a:cubicBezTo>
                <a:cubicBezTo>
                  <a:pt x="218659" y="120164"/>
                  <a:pt x="231084" y="107738"/>
                  <a:pt x="231084" y="92434"/>
                </a:cubicBezTo>
                <a:close/>
              </a:path>
            </a:pathLst>
          </a:custGeom>
          <a:solidFill>
            <a:srgbClr val="E0E2E5"/>
          </a:solidFill>
        </p:spPr>
      </p:sp>
      <p:sp>
        <p:nvSpPr>
          <p:cNvPr id="6" name="Text 3"/>
          <p:cNvSpPr/>
          <p:nvPr/>
        </p:nvSpPr>
        <p:spPr>
          <a:xfrm>
            <a:off x="1331045" y="492980"/>
            <a:ext cx="3253665" cy="591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6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31045" y="1183151"/>
            <a:ext cx="1577534" cy="49298"/>
          </a:xfrm>
          <a:custGeom>
            <a:avLst/>
            <a:gdLst/>
            <a:ahLst/>
            <a:cxnLst/>
            <a:rect l="l" t="t" r="r" b="b"/>
            <a:pathLst>
              <a:path w="1577534" h="49298">
                <a:moveTo>
                  <a:pt x="0" y="0"/>
                </a:moveTo>
                <a:lnTo>
                  <a:pt x="1577534" y="0"/>
                </a:lnTo>
                <a:lnTo>
                  <a:pt x="1577534" y="49298"/>
                </a:lnTo>
                <a:lnTo>
                  <a:pt x="0" y="49298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8" name="Shape 5"/>
          <p:cNvSpPr/>
          <p:nvPr/>
        </p:nvSpPr>
        <p:spPr>
          <a:xfrm>
            <a:off x="492980" y="1454290"/>
            <a:ext cx="7542587" cy="6310138"/>
          </a:xfrm>
          <a:custGeom>
            <a:avLst/>
            <a:gdLst/>
            <a:ahLst/>
            <a:cxnLst/>
            <a:rect l="l" t="t" r="r" b="b"/>
            <a:pathLst>
              <a:path w="7542587" h="6310138">
                <a:moveTo>
                  <a:pt x="49298" y="0"/>
                </a:moveTo>
                <a:lnTo>
                  <a:pt x="7493289" y="0"/>
                </a:lnTo>
                <a:cubicBezTo>
                  <a:pt x="7520515" y="0"/>
                  <a:pt x="7542587" y="22071"/>
                  <a:pt x="7542587" y="49298"/>
                </a:cubicBezTo>
                <a:lnTo>
                  <a:pt x="7542587" y="6162228"/>
                </a:lnTo>
                <a:cubicBezTo>
                  <a:pt x="7542587" y="6243917"/>
                  <a:pt x="7476365" y="6310138"/>
                  <a:pt x="7394677" y="6310138"/>
                </a:cubicBezTo>
                <a:lnTo>
                  <a:pt x="147910" y="6310138"/>
                </a:lnTo>
                <a:cubicBezTo>
                  <a:pt x="66221" y="6310138"/>
                  <a:pt x="0" y="6243917"/>
                  <a:pt x="0" y="6162228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2C3238">
              <a:alpha val="94902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92980" y="1454290"/>
            <a:ext cx="7542587" cy="49298"/>
          </a:xfrm>
          <a:custGeom>
            <a:avLst/>
            <a:gdLst/>
            <a:ahLst/>
            <a:cxnLst/>
            <a:rect l="l" t="t" r="r" b="b"/>
            <a:pathLst>
              <a:path w="7542587" h="49298">
                <a:moveTo>
                  <a:pt x="49298" y="0"/>
                </a:moveTo>
                <a:lnTo>
                  <a:pt x="7493289" y="0"/>
                </a:lnTo>
                <a:cubicBezTo>
                  <a:pt x="7520515" y="0"/>
                  <a:pt x="7542587" y="22071"/>
                  <a:pt x="7542587" y="49298"/>
                </a:cubicBezTo>
                <a:lnTo>
                  <a:pt x="7542587" y="49298"/>
                </a:lnTo>
                <a:lnTo>
                  <a:pt x="0" y="49298"/>
                </a:ln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0" name="Shape 7"/>
          <p:cNvSpPr/>
          <p:nvPr/>
        </p:nvSpPr>
        <p:spPr>
          <a:xfrm>
            <a:off x="716361" y="1713104"/>
            <a:ext cx="415951" cy="369735"/>
          </a:xfrm>
          <a:custGeom>
            <a:avLst/>
            <a:gdLst/>
            <a:ahLst/>
            <a:cxnLst/>
            <a:rect l="l" t="t" r="r" b="b"/>
            <a:pathLst>
              <a:path w="415951" h="369735">
                <a:moveTo>
                  <a:pt x="223502" y="-13648"/>
                </a:moveTo>
                <a:cubicBezTo>
                  <a:pt x="220541" y="-19426"/>
                  <a:pt x="214547" y="-23108"/>
                  <a:pt x="208048" y="-23108"/>
                </a:cubicBezTo>
                <a:cubicBezTo>
                  <a:pt x="201549" y="-23108"/>
                  <a:pt x="195555" y="-19426"/>
                  <a:pt x="192594" y="-13648"/>
                </a:cubicBezTo>
                <a:lnTo>
                  <a:pt x="139445" y="90484"/>
                </a:lnTo>
                <a:lnTo>
                  <a:pt x="23975" y="108826"/>
                </a:lnTo>
                <a:cubicBezTo>
                  <a:pt x="17548" y="109837"/>
                  <a:pt x="12204" y="114387"/>
                  <a:pt x="10182" y="120597"/>
                </a:cubicBezTo>
                <a:cubicBezTo>
                  <a:pt x="8160" y="126807"/>
                  <a:pt x="9821" y="133596"/>
                  <a:pt x="14371" y="138217"/>
                </a:cubicBezTo>
                <a:lnTo>
                  <a:pt x="96983" y="220902"/>
                </a:lnTo>
                <a:lnTo>
                  <a:pt x="78785" y="336372"/>
                </a:lnTo>
                <a:cubicBezTo>
                  <a:pt x="77774" y="342799"/>
                  <a:pt x="80446" y="349298"/>
                  <a:pt x="85718" y="353125"/>
                </a:cubicBezTo>
                <a:cubicBezTo>
                  <a:pt x="90989" y="356953"/>
                  <a:pt x="97922" y="357531"/>
                  <a:pt x="103771" y="354570"/>
                </a:cubicBezTo>
                <a:lnTo>
                  <a:pt x="208048" y="301565"/>
                </a:lnTo>
                <a:lnTo>
                  <a:pt x="312252" y="354570"/>
                </a:lnTo>
                <a:cubicBezTo>
                  <a:pt x="318030" y="357531"/>
                  <a:pt x="325034" y="356953"/>
                  <a:pt x="330306" y="353125"/>
                </a:cubicBezTo>
                <a:cubicBezTo>
                  <a:pt x="335578" y="349298"/>
                  <a:pt x="338249" y="342871"/>
                  <a:pt x="337238" y="336372"/>
                </a:cubicBezTo>
                <a:lnTo>
                  <a:pt x="318968" y="220902"/>
                </a:lnTo>
                <a:lnTo>
                  <a:pt x="401581" y="138217"/>
                </a:lnTo>
                <a:cubicBezTo>
                  <a:pt x="406203" y="133596"/>
                  <a:pt x="407791" y="126807"/>
                  <a:pt x="405769" y="120597"/>
                </a:cubicBezTo>
                <a:cubicBezTo>
                  <a:pt x="403747" y="114387"/>
                  <a:pt x="398476" y="109837"/>
                  <a:pt x="391976" y="108826"/>
                </a:cubicBezTo>
                <a:lnTo>
                  <a:pt x="276579" y="90484"/>
                </a:lnTo>
                <a:lnTo>
                  <a:pt x="223502" y="-13648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Text 8"/>
          <p:cNvSpPr/>
          <p:nvPr/>
        </p:nvSpPr>
        <p:spPr>
          <a:xfrm>
            <a:off x="1158502" y="1676130"/>
            <a:ext cx="6864740" cy="4436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1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项目特色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820" y="2317004"/>
            <a:ext cx="7123554" cy="1651481"/>
          </a:xfrm>
          <a:custGeom>
            <a:avLst/>
            <a:gdLst/>
            <a:ahLst/>
            <a:cxnLst/>
            <a:rect l="l" t="t" r="r" b="b"/>
            <a:pathLst>
              <a:path w="7123554" h="1651481">
                <a:moveTo>
                  <a:pt x="49298" y="0"/>
                </a:moveTo>
                <a:lnTo>
                  <a:pt x="7024961" y="0"/>
                </a:lnTo>
                <a:cubicBezTo>
                  <a:pt x="7079412" y="0"/>
                  <a:pt x="7123554" y="44142"/>
                  <a:pt x="7123554" y="98593"/>
                </a:cubicBezTo>
                <a:lnTo>
                  <a:pt x="7123554" y="1552888"/>
                </a:lnTo>
                <a:cubicBezTo>
                  <a:pt x="7123554" y="1607340"/>
                  <a:pt x="7079412" y="1651481"/>
                  <a:pt x="7024961" y="1651481"/>
                </a:cubicBez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3" name="Shape 10"/>
          <p:cNvSpPr/>
          <p:nvPr/>
        </p:nvSpPr>
        <p:spPr>
          <a:xfrm>
            <a:off x="714820" y="2317004"/>
            <a:ext cx="49298" cy="1651481"/>
          </a:xfrm>
          <a:custGeom>
            <a:avLst/>
            <a:gdLst/>
            <a:ahLst/>
            <a:cxnLst/>
            <a:rect l="l" t="t" r="r" b="b"/>
            <a:pathLst>
              <a:path w="49298" h="1651481">
                <a:moveTo>
                  <a:pt x="49298" y="0"/>
                </a:moveTo>
                <a:lnTo>
                  <a:pt x="49298" y="0"/>
                </a:lnTo>
                <a:lnTo>
                  <a:pt x="49298" y="1651481"/>
                </a:ln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4" name="Shape 11"/>
          <p:cNvSpPr/>
          <p:nvPr/>
        </p:nvSpPr>
        <p:spPr>
          <a:xfrm>
            <a:off x="936661" y="2514196"/>
            <a:ext cx="492980" cy="492980"/>
          </a:xfrm>
          <a:custGeom>
            <a:avLst/>
            <a:gdLst/>
            <a:ahLst/>
            <a:cxnLst/>
            <a:rect l="l" t="t" r="r" b="b"/>
            <a:pathLst>
              <a:path w="492980" h="492980">
                <a:moveTo>
                  <a:pt x="246490" y="0"/>
                </a:moveTo>
                <a:lnTo>
                  <a:pt x="246490" y="0"/>
                </a:lnTo>
                <a:cubicBezTo>
                  <a:pt x="382531" y="0"/>
                  <a:pt x="492980" y="110448"/>
                  <a:pt x="492980" y="246490"/>
                </a:cubicBezTo>
                <a:lnTo>
                  <a:pt x="492980" y="246490"/>
                </a:lnTo>
                <a:cubicBezTo>
                  <a:pt x="492980" y="382531"/>
                  <a:pt x="382531" y="492980"/>
                  <a:pt x="246490" y="492980"/>
                </a:cubicBezTo>
                <a:lnTo>
                  <a:pt x="246490" y="492980"/>
                </a:lnTo>
                <a:cubicBezTo>
                  <a:pt x="110448" y="492980"/>
                  <a:pt x="0" y="382531"/>
                  <a:pt x="0" y="246490"/>
                </a:cubicBezTo>
                <a:lnTo>
                  <a:pt x="0" y="246490"/>
                </a:lnTo>
                <a:cubicBezTo>
                  <a:pt x="0" y="110448"/>
                  <a:pt x="110448" y="0"/>
                  <a:pt x="24649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5" name="Text 12"/>
          <p:cNvSpPr/>
          <p:nvPr/>
        </p:nvSpPr>
        <p:spPr>
          <a:xfrm>
            <a:off x="1139502" y="2588143"/>
            <a:ext cx="197192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5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77534" y="2588143"/>
            <a:ext cx="862714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多维度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36661" y="3105771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</a:t>
            </a: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555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网络</a:t>
            </a: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555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</a:t>
            </a: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55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预测</a:t>
            </a: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四位一体评估体系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36661" y="3524804"/>
            <a:ext cx="6790793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从静态评分到动态预测，全面洞察社区健康状态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14820" y="4116379"/>
            <a:ext cx="7123554" cy="1651481"/>
          </a:xfrm>
          <a:custGeom>
            <a:avLst/>
            <a:gdLst/>
            <a:ahLst/>
            <a:cxnLst/>
            <a:rect l="l" t="t" r="r" b="b"/>
            <a:pathLst>
              <a:path w="7123554" h="1651481">
                <a:moveTo>
                  <a:pt x="49298" y="0"/>
                </a:moveTo>
                <a:lnTo>
                  <a:pt x="7024961" y="0"/>
                </a:lnTo>
                <a:cubicBezTo>
                  <a:pt x="7079412" y="0"/>
                  <a:pt x="7123554" y="44142"/>
                  <a:pt x="7123554" y="98593"/>
                </a:cubicBezTo>
                <a:lnTo>
                  <a:pt x="7123554" y="1552888"/>
                </a:lnTo>
                <a:cubicBezTo>
                  <a:pt x="7123554" y="1607340"/>
                  <a:pt x="7079412" y="1651481"/>
                  <a:pt x="7024961" y="1651481"/>
                </a:cubicBez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0" name="Shape 17"/>
          <p:cNvSpPr/>
          <p:nvPr/>
        </p:nvSpPr>
        <p:spPr>
          <a:xfrm>
            <a:off x="714820" y="4116379"/>
            <a:ext cx="49298" cy="1651481"/>
          </a:xfrm>
          <a:custGeom>
            <a:avLst/>
            <a:gdLst/>
            <a:ahLst/>
            <a:cxnLst/>
            <a:rect l="l" t="t" r="r" b="b"/>
            <a:pathLst>
              <a:path w="49298" h="1651481">
                <a:moveTo>
                  <a:pt x="49298" y="0"/>
                </a:moveTo>
                <a:lnTo>
                  <a:pt x="49298" y="0"/>
                </a:lnTo>
                <a:lnTo>
                  <a:pt x="49298" y="1651481"/>
                </a:ln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1" name="Shape 18"/>
          <p:cNvSpPr/>
          <p:nvPr/>
        </p:nvSpPr>
        <p:spPr>
          <a:xfrm>
            <a:off x="936661" y="4313571"/>
            <a:ext cx="492980" cy="492980"/>
          </a:xfrm>
          <a:custGeom>
            <a:avLst/>
            <a:gdLst/>
            <a:ahLst/>
            <a:cxnLst/>
            <a:rect l="l" t="t" r="r" b="b"/>
            <a:pathLst>
              <a:path w="492980" h="492980">
                <a:moveTo>
                  <a:pt x="246490" y="0"/>
                </a:moveTo>
                <a:lnTo>
                  <a:pt x="246490" y="0"/>
                </a:lnTo>
                <a:cubicBezTo>
                  <a:pt x="382531" y="0"/>
                  <a:pt x="492980" y="110448"/>
                  <a:pt x="492980" y="246490"/>
                </a:cubicBezTo>
                <a:lnTo>
                  <a:pt x="492980" y="246490"/>
                </a:lnTo>
                <a:cubicBezTo>
                  <a:pt x="492980" y="382531"/>
                  <a:pt x="382531" y="492980"/>
                  <a:pt x="246490" y="492980"/>
                </a:cubicBezTo>
                <a:lnTo>
                  <a:pt x="246490" y="492980"/>
                </a:lnTo>
                <a:cubicBezTo>
                  <a:pt x="110448" y="492980"/>
                  <a:pt x="0" y="382531"/>
                  <a:pt x="0" y="246490"/>
                </a:cubicBezTo>
                <a:lnTo>
                  <a:pt x="0" y="246490"/>
                </a:lnTo>
                <a:cubicBezTo>
                  <a:pt x="0" y="110448"/>
                  <a:pt x="110448" y="0"/>
                  <a:pt x="24649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2" name="Text 19"/>
          <p:cNvSpPr/>
          <p:nvPr/>
        </p:nvSpPr>
        <p:spPr>
          <a:xfrm>
            <a:off x="1120758" y="4387518"/>
            <a:ext cx="234165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5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577534" y="4387518"/>
            <a:ext cx="862714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可扩展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36661" y="4905146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模块化架构设计，支持功能灵活扩展与定制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36661" y="5324179"/>
            <a:ext cx="6790793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插件式指标集成 · 可配置评估模型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14820" y="5915754"/>
            <a:ext cx="7123554" cy="1651481"/>
          </a:xfrm>
          <a:custGeom>
            <a:avLst/>
            <a:gdLst/>
            <a:ahLst/>
            <a:cxnLst/>
            <a:rect l="l" t="t" r="r" b="b"/>
            <a:pathLst>
              <a:path w="7123554" h="1651481">
                <a:moveTo>
                  <a:pt x="49298" y="0"/>
                </a:moveTo>
                <a:lnTo>
                  <a:pt x="7024961" y="0"/>
                </a:lnTo>
                <a:cubicBezTo>
                  <a:pt x="7079412" y="0"/>
                  <a:pt x="7123554" y="44142"/>
                  <a:pt x="7123554" y="98593"/>
                </a:cubicBezTo>
                <a:lnTo>
                  <a:pt x="7123554" y="1552888"/>
                </a:lnTo>
                <a:cubicBezTo>
                  <a:pt x="7123554" y="1607340"/>
                  <a:pt x="7079412" y="1651481"/>
                  <a:pt x="7024961" y="1651481"/>
                </a:cubicBez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7" name="Shape 24"/>
          <p:cNvSpPr/>
          <p:nvPr/>
        </p:nvSpPr>
        <p:spPr>
          <a:xfrm>
            <a:off x="714820" y="5915754"/>
            <a:ext cx="49298" cy="1651481"/>
          </a:xfrm>
          <a:custGeom>
            <a:avLst/>
            <a:gdLst/>
            <a:ahLst/>
            <a:cxnLst/>
            <a:rect l="l" t="t" r="r" b="b"/>
            <a:pathLst>
              <a:path w="49298" h="1651481">
                <a:moveTo>
                  <a:pt x="49298" y="0"/>
                </a:moveTo>
                <a:lnTo>
                  <a:pt x="49298" y="0"/>
                </a:lnTo>
                <a:lnTo>
                  <a:pt x="49298" y="1651481"/>
                </a:lnTo>
                <a:lnTo>
                  <a:pt x="49298" y="1651481"/>
                </a:lnTo>
                <a:cubicBezTo>
                  <a:pt x="22071" y="1651481"/>
                  <a:pt x="0" y="1629410"/>
                  <a:pt x="0" y="1602183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8" name="Shape 25"/>
          <p:cNvSpPr/>
          <p:nvPr/>
        </p:nvSpPr>
        <p:spPr>
          <a:xfrm>
            <a:off x="936661" y="6112946"/>
            <a:ext cx="492980" cy="492980"/>
          </a:xfrm>
          <a:custGeom>
            <a:avLst/>
            <a:gdLst/>
            <a:ahLst/>
            <a:cxnLst/>
            <a:rect l="l" t="t" r="r" b="b"/>
            <a:pathLst>
              <a:path w="492980" h="492980">
                <a:moveTo>
                  <a:pt x="246490" y="0"/>
                </a:moveTo>
                <a:lnTo>
                  <a:pt x="246490" y="0"/>
                </a:lnTo>
                <a:cubicBezTo>
                  <a:pt x="382531" y="0"/>
                  <a:pt x="492980" y="110448"/>
                  <a:pt x="492980" y="246490"/>
                </a:cubicBezTo>
                <a:lnTo>
                  <a:pt x="492980" y="246490"/>
                </a:lnTo>
                <a:cubicBezTo>
                  <a:pt x="492980" y="382531"/>
                  <a:pt x="382531" y="492980"/>
                  <a:pt x="246490" y="492980"/>
                </a:cubicBezTo>
                <a:lnTo>
                  <a:pt x="246490" y="492980"/>
                </a:lnTo>
                <a:cubicBezTo>
                  <a:pt x="110448" y="492980"/>
                  <a:pt x="0" y="382531"/>
                  <a:pt x="0" y="246490"/>
                </a:cubicBezTo>
                <a:lnTo>
                  <a:pt x="0" y="246490"/>
                </a:lnTo>
                <a:cubicBezTo>
                  <a:pt x="0" y="110448"/>
                  <a:pt x="110448" y="0"/>
                  <a:pt x="24649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9" name="Text 26"/>
          <p:cNvSpPr/>
          <p:nvPr/>
        </p:nvSpPr>
        <p:spPr>
          <a:xfrm>
            <a:off x="1117805" y="6186893"/>
            <a:ext cx="246490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77534" y="6186893"/>
            <a:ext cx="1109204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开源友好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36661" y="6704522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代码完全开源，鼓励社区协作改进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36661" y="7123554"/>
            <a:ext cx="6790793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AtomGit仓库 · 开放协作 · 标准化推广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227238" y="1454290"/>
            <a:ext cx="7542587" cy="6310138"/>
          </a:xfrm>
          <a:custGeom>
            <a:avLst/>
            <a:gdLst/>
            <a:ahLst/>
            <a:cxnLst/>
            <a:rect l="l" t="t" r="r" b="b"/>
            <a:pathLst>
              <a:path w="7542587" h="6310138">
                <a:moveTo>
                  <a:pt x="49298" y="0"/>
                </a:moveTo>
                <a:lnTo>
                  <a:pt x="7493289" y="0"/>
                </a:lnTo>
                <a:cubicBezTo>
                  <a:pt x="7520515" y="0"/>
                  <a:pt x="7542587" y="22071"/>
                  <a:pt x="7542587" y="49298"/>
                </a:cubicBezTo>
                <a:lnTo>
                  <a:pt x="7542587" y="6162228"/>
                </a:lnTo>
                <a:cubicBezTo>
                  <a:pt x="7542587" y="6243917"/>
                  <a:pt x="7476365" y="6310138"/>
                  <a:pt x="7394677" y="6310138"/>
                </a:cubicBezTo>
                <a:lnTo>
                  <a:pt x="147910" y="6310138"/>
                </a:lnTo>
                <a:cubicBezTo>
                  <a:pt x="66221" y="6310138"/>
                  <a:pt x="0" y="6243917"/>
                  <a:pt x="0" y="6162228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2C3238">
              <a:alpha val="94902"/>
            </a:srgbClr>
          </a:solidFill>
        </p:spPr>
      </p:sp>
      <p:sp>
        <p:nvSpPr>
          <p:cNvPr id="34" name="Shape 31"/>
          <p:cNvSpPr/>
          <p:nvPr/>
        </p:nvSpPr>
        <p:spPr>
          <a:xfrm>
            <a:off x="8227238" y="1454290"/>
            <a:ext cx="7542587" cy="49298"/>
          </a:xfrm>
          <a:custGeom>
            <a:avLst/>
            <a:gdLst/>
            <a:ahLst/>
            <a:cxnLst/>
            <a:rect l="l" t="t" r="r" b="b"/>
            <a:pathLst>
              <a:path w="7542587" h="49298">
                <a:moveTo>
                  <a:pt x="49298" y="0"/>
                </a:moveTo>
                <a:lnTo>
                  <a:pt x="7493289" y="0"/>
                </a:lnTo>
                <a:cubicBezTo>
                  <a:pt x="7520515" y="0"/>
                  <a:pt x="7542587" y="22071"/>
                  <a:pt x="7542587" y="49298"/>
                </a:cubicBezTo>
                <a:lnTo>
                  <a:pt x="7542587" y="49298"/>
                </a:lnTo>
                <a:lnTo>
                  <a:pt x="0" y="49298"/>
                </a:ln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5" name="Shape 32"/>
          <p:cNvSpPr/>
          <p:nvPr/>
        </p:nvSpPr>
        <p:spPr>
          <a:xfrm>
            <a:off x="8473728" y="1713104"/>
            <a:ext cx="369735" cy="369735"/>
          </a:xfrm>
          <a:custGeom>
            <a:avLst/>
            <a:gdLst/>
            <a:ahLst/>
            <a:cxnLst/>
            <a:rect l="l" t="t" r="r" b="b"/>
            <a:pathLst>
              <a:path w="369735" h="369735">
                <a:moveTo>
                  <a:pt x="92434" y="23108"/>
                </a:moveTo>
                <a:lnTo>
                  <a:pt x="115542" y="23108"/>
                </a:lnTo>
                <a:cubicBezTo>
                  <a:pt x="128324" y="23108"/>
                  <a:pt x="138650" y="33435"/>
                  <a:pt x="138650" y="46217"/>
                </a:cubicBezTo>
                <a:lnTo>
                  <a:pt x="138650" y="69325"/>
                </a:lnTo>
                <a:lnTo>
                  <a:pt x="69325" y="69325"/>
                </a:lnTo>
                <a:lnTo>
                  <a:pt x="69325" y="46217"/>
                </a:lnTo>
                <a:cubicBezTo>
                  <a:pt x="69325" y="33435"/>
                  <a:pt x="79652" y="23108"/>
                  <a:pt x="92434" y="23108"/>
                </a:cubicBezTo>
                <a:close/>
                <a:moveTo>
                  <a:pt x="138650" y="92434"/>
                </a:moveTo>
                <a:lnTo>
                  <a:pt x="138650" y="323518"/>
                </a:lnTo>
                <a:cubicBezTo>
                  <a:pt x="138650" y="336300"/>
                  <a:pt x="128324" y="346626"/>
                  <a:pt x="115542" y="346626"/>
                </a:cubicBezTo>
                <a:lnTo>
                  <a:pt x="23108" y="346626"/>
                </a:lnTo>
                <a:cubicBezTo>
                  <a:pt x="10327" y="346626"/>
                  <a:pt x="0" y="336300"/>
                  <a:pt x="0" y="323518"/>
                </a:cubicBezTo>
                <a:lnTo>
                  <a:pt x="0" y="280839"/>
                </a:lnTo>
                <a:cubicBezTo>
                  <a:pt x="0" y="255853"/>
                  <a:pt x="6788" y="231301"/>
                  <a:pt x="19642" y="209853"/>
                </a:cubicBezTo>
                <a:cubicBezTo>
                  <a:pt x="29535" y="193389"/>
                  <a:pt x="35890" y="175046"/>
                  <a:pt x="38273" y="155982"/>
                </a:cubicBezTo>
                <a:lnTo>
                  <a:pt x="43689" y="112654"/>
                </a:lnTo>
                <a:cubicBezTo>
                  <a:pt x="45134" y="101099"/>
                  <a:pt x="54955" y="92434"/>
                  <a:pt x="66653" y="92434"/>
                </a:cubicBezTo>
                <a:lnTo>
                  <a:pt x="138723" y="92434"/>
                </a:lnTo>
                <a:close/>
                <a:moveTo>
                  <a:pt x="303154" y="92434"/>
                </a:moveTo>
                <a:cubicBezTo>
                  <a:pt x="314780" y="92434"/>
                  <a:pt x="324673" y="101099"/>
                  <a:pt x="326118" y="112654"/>
                </a:cubicBezTo>
                <a:lnTo>
                  <a:pt x="331461" y="155982"/>
                </a:lnTo>
                <a:cubicBezTo>
                  <a:pt x="333844" y="175046"/>
                  <a:pt x="340199" y="193389"/>
                  <a:pt x="350092" y="209853"/>
                </a:cubicBezTo>
                <a:cubicBezTo>
                  <a:pt x="362947" y="231301"/>
                  <a:pt x="369735" y="255853"/>
                  <a:pt x="369735" y="280839"/>
                </a:cubicBezTo>
                <a:lnTo>
                  <a:pt x="369735" y="323518"/>
                </a:lnTo>
                <a:cubicBezTo>
                  <a:pt x="369735" y="336300"/>
                  <a:pt x="359408" y="346626"/>
                  <a:pt x="346626" y="346626"/>
                </a:cubicBezTo>
                <a:lnTo>
                  <a:pt x="254193" y="346626"/>
                </a:lnTo>
                <a:cubicBezTo>
                  <a:pt x="241411" y="346626"/>
                  <a:pt x="231084" y="336300"/>
                  <a:pt x="231084" y="323518"/>
                </a:cubicBezTo>
                <a:lnTo>
                  <a:pt x="231084" y="92434"/>
                </a:lnTo>
                <a:lnTo>
                  <a:pt x="303154" y="92434"/>
                </a:lnTo>
                <a:close/>
                <a:moveTo>
                  <a:pt x="231084" y="46217"/>
                </a:moveTo>
                <a:cubicBezTo>
                  <a:pt x="231084" y="33435"/>
                  <a:pt x="241411" y="23108"/>
                  <a:pt x="254193" y="23108"/>
                </a:cubicBezTo>
                <a:lnTo>
                  <a:pt x="277301" y="23108"/>
                </a:lnTo>
                <a:cubicBezTo>
                  <a:pt x="290083" y="23108"/>
                  <a:pt x="300409" y="33435"/>
                  <a:pt x="300409" y="46217"/>
                </a:cubicBezTo>
                <a:lnTo>
                  <a:pt x="300409" y="69325"/>
                </a:lnTo>
                <a:lnTo>
                  <a:pt x="231084" y="69325"/>
                </a:lnTo>
                <a:lnTo>
                  <a:pt x="231084" y="46217"/>
                </a:lnTo>
                <a:close/>
                <a:moveTo>
                  <a:pt x="207976" y="92434"/>
                </a:moveTo>
                <a:lnTo>
                  <a:pt x="207976" y="207976"/>
                </a:lnTo>
                <a:lnTo>
                  <a:pt x="161759" y="207976"/>
                </a:lnTo>
                <a:lnTo>
                  <a:pt x="161759" y="92434"/>
                </a:lnTo>
                <a:lnTo>
                  <a:pt x="207976" y="92434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36" name="Text 33"/>
          <p:cNvSpPr/>
          <p:nvPr/>
        </p:nvSpPr>
        <p:spPr>
          <a:xfrm>
            <a:off x="8892761" y="1676130"/>
            <a:ext cx="6864740" cy="4436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1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449079" y="2317004"/>
            <a:ext cx="7123554" cy="1503588"/>
          </a:xfrm>
          <a:custGeom>
            <a:avLst/>
            <a:gdLst/>
            <a:ahLst/>
            <a:cxnLst/>
            <a:rect l="l" t="t" r="r" b="b"/>
            <a:pathLst>
              <a:path w="7123554" h="1503588">
                <a:moveTo>
                  <a:pt x="49298" y="0"/>
                </a:moveTo>
                <a:lnTo>
                  <a:pt x="7024964" y="0"/>
                </a:lnTo>
                <a:cubicBezTo>
                  <a:pt x="7079414" y="0"/>
                  <a:pt x="7123554" y="44140"/>
                  <a:pt x="7123554" y="98590"/>
                </a:cubicBezTo>
                <a:lnTo>
                  <a:pt x="7123554" y="1404997"/>
                </a:lnTo>
                <a:cubicBezTo>
                  <a:pt x="7123554" y="1459447"/>
                  <a:pt x="7079414" y="1503588"/>
                  <a:pt x="7024964" y="1503588"/>
                </a:cubicBez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8" name="Shape 35"/>
          <p:cNvSpPr/>
          <p:nvPr/>
        </p:nvSpPr>
        <p:spPr>
          <a:xfrm>
            <a:off x="8449079" y="2317004"/>
            <a:ext cx="49298" cy="1503588"/>
          </a:xfrm>
          <a:custGeom>
            <a:avLst/>
            <a:gdLst/>
            <a:ahLst/>
            <a:cxnLst/>
            <a:rect l="l" t="t" r="r" b="b"/>
            <a:pathLst>
              <a:path w="49298" h="1503588">
                <a:moveTo>
                  <a:pt x="49298" y="0"/>
                </a:moveTo>
                <a:lnTo>
                  <a:pt x="49298" y="0"/>
                </a:lnTo>
                <a:lnTo>
                  <a:pt x="49298" y="1503588"/>
                </a:ln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9" name="Shape 36"/>
          <p:cNvSpPr/>
          <p:nvPr/>
        </p:nvSpPr>
        <p:spPr>
          <a:xfrm>
            <a:off x="8726380" y="2538845"/>
            <a:ext cx="258814" cy="295788"/>
          </a:xfrm>
          <a:custGeom>
            <a:avLst/>
            <a:gdLst/>
            <a:ahLst/>
            <a:cxnLst/>
            <a:rect l="l" t="t" r="r" b="b"/>
            <a:pathLst>
              <a:path w="258814" h="295788">
                <a:moveTo>
                  <a:pt x="97055" y="18487"/>
                </a:moveTo>
                <a:lnTo>
                  <a:pt x="13865" y="18487"/>
                </a:lnTo>
                <a:cubicBezTo>
                  <a:pt x="6182" y="18487"/>
                  <a:pt x="0" y="24668"/>
                  <a:pt x="0" y="32352"/>
                </a:cubicBezTo>
                <a:lnTo>
                  <a:pt x="0" y="115542"/>
                </a:lnTo>
                <a:cubicBezTo>
                  <a:pt x="0" y="121146"/>
                  <a:pt x="3351" y="126230"/>
                  <a:pt x="8550" y="128367"/>
                </a:cubicBezTo>
                <a:cubicBezTo>
                  <a:pt x="13750" y="130505"/>
                  <a:pt x="19700" y="129292"/>
                  <a:pt x="23686" y="125363"/>
                </a:cubicBezTo>
                <a:lnTo>
                  <a:pt x="46795" y="102255"/>
                </a:lnTo>
                <a:lnTo>
                  <a:pt x="92434" y="147894"/>
                </a:lnTo>
                <a:lnTo>
                  <a:pt x="46795" y="193533"/>
                </a:lnTo>
                <a:lnTo>
                  <a:pt x="23686" y="170425"/>
                </a:lnTo>
                <a:cubicBezTo>
                  <a:pt x="19700" y="166438"/>
                  <a:pt x="13750" y="165283"/>
                  <a:pt x="8550" y="167420"/>
                </a:cubicBezTo>
                <a:cubicBezTo>
                  <a:pt x="3351" y="169558"/>
                  <a:pt x="0" y="174642"/>
                  <a:pt x="0" y="180246"/>
                </a:cubicBezTo>
                <a:lnTo>
                  <a:pt x="0" y="263436"/>
                </a:lnTo>
                <a:cubicBezTo>
                  <a:pt x="0" y="271119"/>
                  <a:pt x="6182" y="277301"/>
                  <a:pt x="13865" y="277301"/>
                </a:cubicBezTo>
                <a:lnTo>
                  <a:pt x="97055" y="277301"/>
                </a:lnTo>
                <a:cubicBezTo>
                  <a:pt x="102659" y="277301"/>
                  <a:pt x="107743" y="273950"/>
                  <a:pt x="109881" y="268751"/>
                </a:cubicBezTo>
                <a:cubicBezTo>
                  <a:pt x="112018" y="263551"/>
                  <a:pt x="110863" y="257601"/>
                  <a:pt x="106876" y="253615"/>
                </a:cubicBezTo>
                <a:lnTo>
                  <a:pt x="83768" y="230506"/>
                </a:lnTo>
                <a:lnTo>
                  <a:pt x="129407" y="184867"/>
                </a:lnTo>
                <a:lnTo>
                  <a:pt x="175046" y="230506"/>
                </a:lnTo>
                <a:lnTo>
                  <a:pt x="151938" y="253615"/>
                </a:lnTo>
                <a:cubicBezTo>
                  <a:pt x="147952" y="257601"/>
                  <a:pt x="146796" y="263551"/>
                  <a:pt x="148934" y="268751"/>
                </a:cubicBezTo>
                <a:cubicBezTo>
                  <a:pt x="151071" y="273950"/>
                  <a:pt x="156155" y="277301"/>
                  <a:pt x="161759" y="277301"/>
                </a:cubicBezTo>
                <a:lnTo>
                  <a:pt x="244949" y="277301"/>
                </a:lnTo>
                <a:cubicBezTo>
                  <a:pt x="252633" y="277301"/>
                  <a:pt x="258814" y="271119"/>
                  <a:pt x="258814" y="263436"/>
                </a:cubicBezTo>
                <a:lnTo>
                  <a:pt x="258814" y="180246"/>
                </a:lnTo>
                <a:cubicBezTo>
                  <a:pt x="258814" y="174642"/>
                  <a:pt x="255464" y="169558"/>
                  <a:pt x="250264" y="167420"/>
                </a:cubicBezTo>
                <a:cubicBezTo>
                  <a:pt x="245065" y="165283"/>
                  <a:pt x="239114" y="166438"/>
                  <a:pt x="235128" y="170425"/>
                </a:cubicBezTo>
                <a:lnTo>
                  <a:pt x="212020" y="193533"/>
                </a:lnTo>
                <a:lnTo>
                  <a:pt x="166381" y="147894"/>
                </a:lnTo>
                <a:lnTo>
                  <a:pt x="212020" y="102255"/>
                </a:lnTo>
                <a:lnTo>
                  <a:pt x="235128" y="125363"/>
                </a:lnTo>
                <a:cubicBezTo>
                  <a:pt x="239114" y="129349"/>
                  <a:pt x="245065" y="130505"/>
                  <a:pt x="250264" y="128367"/>
                </a:cubicBezTo>
                <a:cubicBezTo>
                  <a:pt x="255464" y="126230"/>
                  <a:pt x="258814" y="121146"/>
                  <a:pt x="258814" y="115542"/>
                </a:cubicBezTo>
                <a:lnTo>
                  <a:pt x="258814" y="32352"/>
                </a:lnTo>
                <a:cubicBezTo>
                  <a:pt x="258814" y="24668"/>
                  <a:pt x="252633" y="18487"/>
                  <a:pt x="244949" y="18487"/>
                </a:cubicBezTo>
                <a:lnTo>
                  <a:pt x="161759" y="18487"/>
                </a:lnTo>
                <a:cubicBezTo>
                  <a:pt x="156155" y="18487"/>
                  <a:pt x="151071" y="21837"/>
                  <a:pt x="148934" y="27037"/>
                </a:cubicBezTo>
                <a:cubicBezTo>
                  <a:pt x="146796" y="32236"/>
                  <a:pt x="148009" y="38187"/>
                  <a:pt x="151938" y="42173"/>
                </a:cubicBezTo>
                <a:lnTo>
                  <a:pt x="175046" y="65281"/>
                </a:lnTo>
                <a:lnTo>
                  <a:pt x="129407" y="110920"/>
                </a:lnTo>
                <a:lnTo>
                  <a:pt x="83768" y="65281"/>
                </a:lnTo>
                <a:lnTo>
                  <a:pt x="106876" y="42173"/>
                </a:lnTo>
                <a:cubicBezTo>
                  <a:pt x="110863" y="38187"/>
                  <a:pt x="112018" y="32236"/>
                  <a:pt x="109881" y="27037"/>
                </a:cubicBezTo>
                <a:cubicBezTo>
                  <a:pt x="107743" y="21837"/>
                  <a:pt x="102659" y="18487"/>
                  <a:pt x="97055" y="18487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0" name="Text 37"/>
          <p:cNvSpPr/>
          <p:nvPr/>
        </p:nvSpPr>
        <p:spPr>
          <a:xfrm>
            <a:off x="9188548" y="2514196"/>
            <a:ext cx="2095163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支持更多开源平台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8670920" y="2957877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从GitHub/Gitee扩展至GitLab、Apache、CNCF等多样化平台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695569" y="3413883"/>
            <a:ext cx="172543" cy="172543"/>
          </a:xfrm>
          <a:custGeom>
            <a:avLst/>
            <a:gdLst/>
            <a:ahLst/>
            <a:cxnLst/>
            <a:rect l="l" t="t" r="r" b="b"/>
            <a:pathLst>
              <a:path w="172543" h="172543">
                <a:moveTo>
                  <a:pt x="169847" y="68950"/>
                </a:moveTo>
                <a:lnTo>
                  <a:pt x="169611" y="68343"/>
                </a:lnTo>
                <a:lnTo>
                  <a:pt x="146122" y="7077"/>
                </a:lnTo>
                <a:cubicBezTo>
                  <a:pt x="145650" y="5864"/>
                  <a:pt x="144808" y="4853"/>
                  <a:pt x="143696" y="4179"/>
                </a:cubicBezTo>
                <a:cubicBezTo>
                  <a:pt x="142887" y="3640"/>
                  <a:pt x="141977" y="3336"/>
                  <a:pt x="141000" y="3235"/>
                </a:cubicBezTo>
                <a:cubicBezTo>
                  <a:pt x="140023" y="3134"/>
                  <a:pt x="139079" y="3269"/>
                  <a:pt x="138169" y="3606"/>
                </a:cubicBezTo>
                <a:cubicBezTo>
                  <a:pt x="137259" y="3943"/>
                  <a:pt x="136450" y="4516"/>
                  <a:pt x="135776" y="5223"/>
                </a:cubicBezTo>
                <a:cubicBezTo>
                  <a:pt x="135136" y="5931"/>
                  <a:pt x="134664" y="6807"/>
                  <a:pt x="134395" y="7717"/>
                </a:cubicBezTo>
                <a:lnTo>
                  <a:pt x="118556" y="56245"/>
                </a:lnTo>
                <a:lnTo>
                  <a:pt x="54358" y="56245"/>
                </a:lnTo>
                <a:lnTo>
                  <a:pt x="38485" y="7717"/>
                </a:lnTo>
                <a:cubicBezTo>
                  <a:pt x="38216" y="6774"/>
                  <a:pt x="37744" y="5931"/>
                  <a:pt x="37103" y="5223"/>
                </a:cubicBezTo>
                <a:cubicBezTo>
                  <a:pt x="36429" y="4516"/>
                  <a:pt x="35621" y="3977"/>
                  <a:pt x="34711" y="3606"/>
                </a:cubicBezTo>
                <a:cubicBezTo>
                  <a:pt x="33835" y="3269"/>
                  <a:pt x="32857" y="3134"/>
                  <a:pt x="31880" y="3235"/>
                </a:cubicBezTo>
                <a:cubicBezTo>
                  <a:pt x="30903" y="3336"/>
                  <a:pt x="29993" y="3640"/>
                  <a:pt x="29184" y="4179"/>
                </a:cubicBezTo>
                <a:cubicBezTo>
                  <a:pt x="28106" y="4853"/>
                  <a:pt x="27229" y="5897"/>
                  <a:pt x="26758" y="7077"/>
                </a:cubicBezTo>
                <a:lnTo>
                  <a:pt x="3303" y="68343"/>
                </a:lnTo>
                <a:lnTo>
                  <a:pt x="3033" y="68950"/>
                </a:lnTo>
                <a:cubicBezTo>
                  <a:pt x="-337" y="77779"/>
                  <a:pt x="-775" y="87485"/>
                  <a:pt x="1853" y="96584"/>
                </a:cubicBezTo>
                <a:cubicBezTo>
                  <a:pt x="4448" y="105649"/>
                  <a:pt x="9941" y="113669"/>
                  <a:pt x="17490" y="119365"/>
                </a:cubicBezTo>
                <a:lnTo>
                  <a:pt x="17591" y="119432"/>
                </a:lnTo>
                <a:lnTo>
                  <a:pt x="17793" y="119567"/>
                </a:lnTo>
                <a:lnTo>
                  <a:pt x="53515" y="146358"/>
                </a:lnTo>
                <a:cubicBezTo>
                  <a:pt x="66490" y="156165"/>
                  <a:pt x="75993" y="163309"/>
                  <a:pt x="82025" y="167892"/>
                </a:cubicBezTo>
                <a:cubicBezTo>
                  <a:pt x="83272" y="168533"/>
                  <a:pt x="84822" y="169341"/>
                  <a:pt x="86406" y="169341"/>
                </a:cubicBezTo>
                <a:cubicBezTo>
                  <a:pt x="87990" y="169341"/>
                  <a:pt x="89540" y="168533"/>
                  <a:pt x="90787" y="167892"/>
                </a:cubicBezTo>
                <a:cubicBezTo>
                  <a:pt x="96819" y="163343"/>
                  <a:pt x="106323" y="156131"/>
                  <a:pt x="119297" y="146358"/>
                </a:cubicBezTo>
                <a:lnTo>
                  <a:pt x="155255" y="119432"/>
                </a:lnTo>
                <a:lnTo>
                  <a:pt x="155356" y="119331"/>
                </a:lnTo>
                <a:cubicBezTo>
                  <a:pt x="162905" y="113636"/>
                  <a:pt x="168398" y="105649"/>
                  <a:pt x="170723" y="96584"/>
                </a:cubicBezTo>
                <a:cubicBezTo>
                  <a:pt x="173621" y="87485"/>
                  <a:pt x="173217" y="77779"/>
                  <a:pt x="169847" y="6895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3" name="Text 40"/>
          <p:cNvSpPr/>
          <p:nvPr/>
        </p:nvSpPr>
        <p:spPr>
          <a:xfrm>
            <a:off x="8935896" y="3376910"/>
            <a:ext cx="603900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GitLab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9629020" y="3413883"/>
            <a:ext cx="172543" cy="172543"/>
          </a:xfrm>
          <a:custGeom>
            <a:avLst/>
            <a:gdLst/>
            <a:ahLst/>
            <a:cxnLst/>
            <a:rect l="l" t="t" r="r" b="b"/>
            <a:pathLst>
              <a:path w="172543" h="172543">
                <a:moveTo>
                  <a:pt x="160175" y="34"/>
                </a:moveTo>
                <a:cubicBezTo>
                  <a:pt x="163511" y="-236"/>
                  <a:pt x="166780" y="1045"/>
                  <a:pt x="169139" y="3404"/>
                </a:cubicBezTo>
                <a:cubicBezTo>
                  <a:pt x="171498" y="5763"/>
                  <a:pt x="172779" y="9032"/>
                  <a:pt x="172509" y="12368"/>
                </a:cubicBezTo>
                <a:cubicBezTo>
                  <a:pt x="171161" y="28982"/>
                  <a:pt x="166645" y="54897"/>
                  <a:pt x="156906" y="79666"/>
                </a:cubicBezTo>
                <a:cubicBezTo>
                  <a:pt x="156300" y="81183"/>
                  <a:pt x="155053" y="82329"/>
                  <a:pt x="153469" y="82800"/>
                </a:cubicBezTo>
                <a:lnTo>
                  <a:pt x="126206" y="90989"/>
                </a:lnTo>
                <a:cubicBezTo>
                  <a:pt x="124891" y="91394"/>
                  <a:pt x="124015" y="92573"/>
                  <a:pt x="124015" y="93955"/>
                </a:cubicBezTo>
                <a:cubicBezTo>
                  <a:pt x="124015" y="95674"/>
                  <a:pt x="125397" y="97055"/>
                  <a:pt x="127116" y="97055"/>
                </a:cubicBezTo>
                <a:lnTo>
                  <a:pt x="140124" y="97055"/>
                </a:lnTo>
                <a:cubicBezTo>
                  <a:pt x="144168" y="97055"/>
                  <a:pt x="146763" y="101369"/>
                  <a:pt x="144673" y="104840"/>
                </a:cubicBezTo>
                <a:cubicBezTo>
                  <a:pt x="143325" y="107098"/>
                  <a:pt x="141876" y="109288"/>
                  <a:pt x="140393" y="111445"/>
                </a:cubicBezTo>
                <a:cubicBezTo>
                  <a:pt x="139719" y="112422"/>
                  <a:pt x="138708" y="113130"/>
                  <a:pt x="137562" y="113501"/>
                </a:cubicBezTo>
                <a:lnTo>
                  <a:pt x="104638" y="123341"/>
                </a:lnTo>
                <a:cubicBezTo>
                  <a:pt x="103324" y="123746"/>
                  <a:pt x="102447" y="124925"/>
                  <a:pt x="102447" y="126307"/>
                </a:cubicBezTo>
                <a:cubicBezTo>
                  <a:pt x="102447" y="128025"/>
                  <a:pt x="103829" y="129407"/>
                  <a:pt x="105548" y="129407"/>
                </a:cubicBezTo>
                <a:lnTo>
                  <a:pt x="110940" y="129407"/>
                </a:lnTo>
                <a:cubicBezTo>
                  <a:pt x="115860" y="129407"/>
                  <a:pt x="118017" y="135271"/>
                  <a:pt x="113905" y="137967"/>
                </a:cubicBezTo>
                <a:cubicBezTo>
                  <a:pt x="90989" y="153132"/>
                  <a:pt x="67501" y="152559"/>
                  <a:pt x="52437" y="148515"/>
                </a:cubicBezTo>
                <a:cubicBezTo>
                  <a:pt x="48157" y="147369"/>
                  <a:pt x="44349" y="145179"/>
                  <a:pt x="40844" y="142483"/>
                </a:cubicBezTo>
                <a:lnTo>
                  <a:pt x="16176" y="167151"/>
                </a:lnTo>
                <a:cubicBezTo>
                  <a:pt x="13210" y="170116"/>
                  <a:pt x="8358" y="170116"/>
                  <a:pt x="5392" y="167151"/>
                </a:cubicBezTo>
                <a:cubicBezTo>
                  <a:pt x="2426" y="164185"/>
                  <a:pt x="2426" y="159333"/>
                  <a:pt x="5392" y="156367"/>
                </a:cubicBezTo>
                <a:lnTo>
                  <a:pt x="32352" y="129407"/>
                </a:lnTo>
                <a:lnTo>
                  <a:pt x="32520" y="129576"/>
                </a:lnTo>
                <a:cubicBezTo>
                  <a:pt x="32756" y="129138"/>
                  <a:pt x="33059" y="128733"/>
                  <a:pt x="33430" y="128362"/>
                </a:cubicBezTo>
                <a:lnTo>
                  <a:pt x="86271" y="75487"/>
                </a:lnTo>
                <a:cubicBezTo>
                  <a:pt x="89237" y="72522"/>
                  <a:pt x="89237" y="67669"/>
                  <a:pt x="86271" y="64704"/>
                </a:cubicBezTo>
                <a:cubicBezTo>
                  <a:pt x="83306" y="61738"/>
                  <a:pt x="78453" y="61738"/>
                  <a:pt x="75487" y="64704"/>
                </a:cubicBezTo>
                <a:lnTo>
                  <a:pt x="30229" y="109929"/>
                </a:lnTo>
                <a:cubicBezTo>
                  <a:pt x="27229" y="112928"/>
                  <a:pt x="22141" y="111411"/>
                  <a:pt x="21804" y="107165"/>
                </a:cubicBezTo>
                <a:cubicBezTo>
                  <a:pt x="20355" y="89237"/>
                  <a:pt x="24938" y="65681"/>
                  <a:pt x="46270" y="44349"/>
                </a:cubicBezTo>
                <a:cubicBezTo>
                  <a:pt x="76970" y="13648"/>
                  <a:pt x="131935" y="2325"/>
                  <a:pt x="160141" y="34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5" name="Text 42"/>
          <p:cNvSpPr/>
          <p:nvPr/>
        </p:nvSpPr>
        <p:spPr>
          <a:xfrm>
            <a:off x="9869348" y="3376910"/>
            <a:ext cx="677847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Apache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0627304" y="3413883"/>
            <a:ext cx="194111" cy="172543"/>
          </a:xfrm>
          <a:custGeom>
            <a:avLst/>
            <a:gdLst/>
            <a:ahLst/>
            <a:cxnLst/>
            <a:rect l="l" t="t" r="r" b="b"/>
            <a:pathLst>
              <a:path w="194111" h="172543">
                <a:moveTo>
                  <a:pt x="0" y="113231"/>
                </a:moveTo>
                <a:cubicBezTo>
                  <a:pt x="0" y="140023"/>
                  <a:pt x="21736" y="161759"/>
                  <a:pt x="48528" y="161759"/>
                </a:cubicBezTo>
                <a:lnTo>
                  <a:pt x="150975" y="161759"/>
                </a:lnTo>
                <a:cubicBezTo>
                  <a:pt x="174801" y="161759"/>
                  <a:pt x="194111" y="142449"/>
                  <a:pt x="194111" y="118623"/>
                </a:cubicBezTo>
                <a:cubicBezTo>
                  <a:pt x="194111" y="101234"/>
                  <a:pt x="183832" y="86238"/>
                  <a:pt x="169004" y="79430"/>
                </a:cubicBezTo>
                <a:cubicBezTo>
                  <a:pt x="171262" y="75016"/>
                  <a:pt x="172543" y="69994"/>
                  <a:pt x="172543" y="64704"/>
                </a:cubicBezTo>
                <a:cubicBezTo>
                  <a:pt x="172543" y="46843"/>
                  <a:pt x="158052" y="32352"/>
                  <a:pt x="140191" y="32352"/>
                </a:cubicBezTo>
                <a:cubicBezTo>
                  <a:pt x="134226" y="32352"/>
                  <a:pt x="128666" y="33969"/>
                  <a:pt x="123880" y="36766"/>
                </a:cubicBezTo>
                <a:cubicBezTo>
                  <a:pt x="115759" y="21332"/>
                  <a:pt x="99549" y="10784"/>
                  <a:pt x="80879" y="10784"/>
                </a:cubicBezTo>
                <a:cubicBezTo>
                  <a:pt x="54088" y="10784"/>
                  <a:pt x="32352" y="32520"/>
                  <a:pt x="32352" y="59312"/>
                </a:cubicBezTo>
                <a:cubicBezTo>
                  <a:pt x="32352" y="62008"/>
                  <a:pt x="32588" y="64670"/>
                  <a:pt x="32992" y="67231"/>
                </a:cubicBezTo>
                <a:cubicBezTo>
                  <a:pt x="13817" y="73701"/>
                  <a:pt x="0" y="91866"/>
                  <a:pt x="0" y="113231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7" name="Text 44"/>
          <p:cNvSpPr/>
          <p:nvPr/>
        </p:nvSpPr>
        <p:spPr>
          <a:xfrm>
            <a:off x="10878415" y="3376910"/>
            <a:ext cx="554602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CNCF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8449079" y="3968485"/>
            <a:ext cx="7123554" cy="1503588"/>
          </a:xfrm>
          <a:custGeom>
            <a:avLst/>
            <a:gdLst/>
            <a:ahLst/>
            <a:cxnLst/>
            <a:rect l="l" t="t" r="r" b="b"/>
            <a:pathLst>
              <a:path w="7123554" h="1503588">
                <a:moveTo>
                  <a:pt x="49298" y="0"/>
                </a:moveTo>
                <a:lnTo>
                  <a:pt x="7024964" y="0"/>
                </a:lnTo>
                <a:cubicBezTo>
                  <a:pt x="7079414" y="0"/>
                  <a:pt x="7123554" y="44140"/>
                  <a:pt x="7123554" y="98590"/>
                </a:cubicBezTo>
                <a:lnTo>
                  <a:pt x="7123554" y="1404997"/>
                </a:lnTo>
                <a:cubicBezTo>
                  <a:pt x="7123554" y="1459447"/>
                  <a:pt x="7079414" y="1503588"/>
                  <a:pt x="7024964" y="1503588"/>
                </a:cubicBez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9" name="Shape 46"/>
          <p:cNvSpPr/>
          <p:nvPr/>
        </p:nvSpPr>
        <p:spPr>
          <a:xfrm>
            <a:off x="8449079" y="3968485"/>
            <a:ext cx="49298" cy="1503588"/>
          </a:xfrm>
          <a:custGeom>
            <a:avLst/>
            <a:gdLst/>
            <a:ahLst/>
            <a:cxnLst/>
            <a:rect l="l" t="t" r="r" b="b"/>
            <a:pathLst>
              <a:path w="49298" h="1503588">
                <a:moveTo>
                  <a:pt x="49298" y="0"/>
                </a:moveTo>
                <a:lnTo>
                  <a:pt x="49298" y="0"/>
                </a:lnTo>
                <a:lnTo>
                  <a:pt x="49298" y="1503588"/>
                </a:ln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0" name="Shape 47"/>
          <p:cNvSpPr/>
          <p:nvPr/>
        </p:nvSpPr>
        <p:spPr>
          <a:xfrm>
            <a:off x="8707893" y="4190326"/>
            <a:ext cx="295788" cy="295788"/>
          </a:xfrm>
          <a:custGeom>
            <a:avLst/>
            <a:gdLst/>
            <a:ahLst/>
            <a:cxnLst/>
            <a:rect l="l" t="t" r="r" b="b"/>
            <a:pathLst>
              <a:path w="295788" h="295788">
                <a:moveTo>
                  <a:pt x="69325" y="32352"/>
                </a:moveTo>
                <a:cubicBezTo>
                  <a:pt x="69325" y="14501"/>
                  <a:pt x="83826" y="0"/>
                  <a:pt x="101677" y="0"/>
                </a:cubicBezTo>
                <a:lnTo>
                  <a:pt x="115542" y="0"/>
                </a:lnTo>
                <a:cubicBezTo>
                  <a:pt x="125768" y="0"/>
                  <a:pt x="134029" y="8261"/>
                  <a:pt x="134029" y="18487"/>
                </a:cubicBezTo>
                <a:lnTo>
                  <a:pt x="134029" y="277301"/>
                </a:lnTo>
                <a:cubicBezTo>
                  <a:pt x="134029" y="287526"/>
                  <a:pt x="125768" y="295788"/>
                  <a:pt x="115542" y="295788"/>
                </a:cubicBezTo>
                <a:lnTo>
                  <a:pt x="97055" y="295788"/>
                </a:lnTo>
                <a:cubicBezTo>
                  <a:pt x="79840" y="295788"/>
                  <a:pt x="65339" y="284002"/>
                  <a:pt x="61237" y="268058"/>
                </a:cubicBezTo>
                <a:cubicBezTo>
                  <a:pt x="60833" y="268058"/>
                  <a:pt x="60486" y="268058"/>
                  <a:pt x="60082" y="268058"/>
                </a:cubicBezTo>
                <a:cubicBezTo>
                  <a:pt x="34547" y="268058"/>
                  <a:pt x="13865" y="247376"/>
                  <a:pt x="13865" y="221841"/>
                </a:cubicBezTo>
                <a:cubicBezTo>
                  <a:pt x="13865" y="211442"/>
                  <a:pt x="17331" y="201852"/>
                  <a:pt x="23108" y="194111"/>
                </a:cubicBezTo>
                <a:cubicBezTo>
                  <a:pt x="11901" y="185676"/>
                  <a:pt x="4622" y="172273"/>
                  <a:pt x="4622" y="157137"/>
                </a:cubicBezTo>
                <a:cubicBezTo>
                  <a:pt x="4622" y="139286"/>
                  <a:pt x="14789" y="123746"/>
                  <a:pt x="29579" y="116062"/>
                </a:cubicBezTo>
                <a:cubicBezTo>
                  <a:pt x="25477" y="109129"/>
                  <a:pt x="23108" y="101042"/>
                  <a:pt x="23108" y="92434"/>
                </a:cubicBezTo>
                <a:cubicBezTo>
                  <a:pt x="23108" y="66899"/>
                  <a:pt x="43790" y="46217"/>
                  <a:pt x="69325" y="46217"/>
                </a:cubicBezTo>
                <a:lnTo>
                  <a:pt x="69325" y="32352"/>
                </a:lnTo>
                <a:close/>
                <a:moveTo>
                  <a:pt x="226462" y="32352"/>
                </a:moveTo>
                <a:lnTo>
                  <a:pt x="226462" y="46217"/>
                </a:lnTo>
                <a:cubicBezTo>
                  <a:pt x="251997" y="46217"/>
                  <a:pt x="272679" y="66899"/>
                  <a:pt x="272679" y="92434"/>
                </a:cubicBezTo>
                <a:cubicBezTo>
                  <a:pt x="272679" y="101099"/>
                  <a:pt x="270311" y="109187"/>
                  <a:pt x="266209" y="116062"/>
                </a:cubicBezTo>
                <a:cubicBezTo>
                  <a:pt x="281056" y="123746"/>
                  <a:pt x="291166" y="139228"/>
                  <a:pt x="291166" y="157137"/>
                </a:cubicBezTo>
                <a:cubicBezTo>
                  <a:pt x="291166" y="172273"/>
                  <a:pt x="283887" y="185676"/>
                  <a:pt x="272679" y="194111"/>
                </a:cubicBezTo>
                <a:cubicBezTo>
                  <a:pt x="278456" y="201852"/>
                  <a:pt x="281923" y="211442"/>
                  <a:pt x="281923" y="221841"/>
                </a:cubicBezTo>
                <a:cubicBezTo>
                  <a:pt x="281923" y="247376"/>
                  <a:pt x="261241" y="268058"/>
                  <a:pt x="235706" y="268058"/>
                </a:cubicBezTo>
                <a:cubicBezTo>
                  <a:pt x="235301" y="268058"/>
                  <a:pt x="234955" y="268058"/>
                  <a:pt x="234550" y="268058"/>
                </a:cubicBezTo>
                <a:cubicBezTo>
                  <a:pt x="230449" y="284002"/>
                  <a:pt x="215948" y="295788"/>
                  <a:pt x="198732" y="295788"/>
                </a:cubicBezTo>
                <a:lnTo>
                  <a:pt x="180246" y="295788"/>
                </a:lnTo>
                <a:cubicBezTo>
                  <a:pt x="170020" y="295788"/>
                  <a:pt x="161759" y="287526"/>
                  <a:pt x="161759" y="277301"/>
                </a:cubicBezTo>
                <a:lnTo>
                  <a:pt x="161759" y="18487"/>
                </a:lnTo>
                <a:cubicBezTo>
                  <a:pt x="161759" y="8261"/>
                  <a:pt x="170020" y="0"/>
                  <a:pt x="180246" y="0"/>
                </a:cubicBezTo>
                <a:lnTo>
                  <a:pt x="194111" y="0"/>
                </a:lnTo>
                <a:cubicBezTo>
                  <a:pt x="211962" y="0"/>
                  <a:pt x="226462" y="14501"/>
                  <a:pt x="226462" y="3235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1" name="Text 48"/>
          <p:cNvSpPr/>
          <p:nvPr/>
        </p:nvSpPr>
        <p:spPr>
          <a:xfrm>
            <a:off x="9188548" y="4165677"/>
            <a:ext cx="2341653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集成大模型智能分析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8670920" y="4609359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引入SQLBot/MaxKB等大模型，实现自然语言查询与智能洞察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8674001" y="5065365"/>
            <a:ext cx="215679" cy="172543"/>
          </a:xfrm>
          <a:custGeom>
            <a:avLst/>
            <a:gdLst/>
            <a:ahLst/>
            <a:cxnLst/>
            <a:rect l="l" t="t" r="r" b="b"/>
            <a:pathLst>
              <a:path w="215679" h="172543">
                <a:moveTo>
                  <a:pt x="118623" y="0"/>
                </a:moveTo>
                <a:cubicBezTo>
                  <a:pt x="118623" y="-5965"/>
                  <a:pt x="113804" y="-10784"/>
                  <a:pt x="107839" y="-10784"/>
                </a:cubicBezTo>
                <a:cubicBezTo>
                  <a:pt x="101874" y="-10784"/>
                  <a:pt x="97055" y="-5965"/>
                  <a:pt x="97055" y="0"/>
                </a:cubicBezTo>
                <a:lnTo>
                  <a:pt x="97055" y="21568"/>
                </a:lnTo>
                <a:lnTo>
                  <a:pt x="64704" y="21568"/>
                </a:lnTo>
                <a:cubicBezTo>
                  <a:pt x="46843" y="21568"/>
                  <a:pt x="32352" y="36059"/>
                  <a:pt x="32352" y="53920"/>
                </a:cubicBezTo>
                <a:lnTo>
                  <a:pt x="32352" y="129407"/>
                </a:lnTo>
                <a:cubicBezTo>
                  <a:pt x="32352" y="147268"/>
                  <a:pt x="46843" y="161759"/>
                  <a:pt x="64704" y="161759"/>
                </a:cubicBezTo>
                <a:lnTo>
                  <a:pt x="150975" y="161759"/>
                </a:lnTo>
                <a:cubicBezTo>
                  <a:pt x="168836" y="161759"/>
                  <a:pt x="183327" y="147268"/>
                  <a:pt x="183327" y="129407"/>
                </a:cubicBezTo>
                <a:lnTo>
                  <a:pt x="183327" y="53920"/>
                </a:lnTo>
                <a:cubicBezTo>
                  <a:pt x="183327" y="36059"/>
                  <a:pt x="168836" y="21568"/>
                  <a:pt x="150975" y="21568"/>
                </a:cubicBezTo>
                <a:lnTo>
                  <a:pt x="118623" y="21568"/>
                </a:lnTo>
                <a:lnTo>
                  <a:pt x="118623" y="0"/>
                </a:lnTo>
                <a:close/>
                <a:moveTo>
                  <a:pt x="53920" y="124015"/>
                </a:moveTo>
                <a:cubicBezTo>
                  <a:pt x="53920" y="119533"/>
                  <a:pt x="57526" y="115927"/>
                  <a:pt x="62008" y="115927"/>
                </a:cubicBezTo>
                <a:lnTo>
                  <a:pt x="72792" y="115927"/>
                </a:lnTo>
                <a:cubicBezTo>
                  <a:pt x="77274" y="115927"/>
                  <a:pt x="80879" y="119533"/>
                  <a:pt x="80879" y="124015"/>
                </a:cubicBezTo>
                <a:cubicBezTo>
                  <a:pt x="80879" y="128497"/>
                  <a:pt x="77274" y="132103"/>
                  <a:pt x="72792" y="132103"/>
                </a:cubicBezTo>
                <a:lnTo>
                  <a:pt x="62008" y="132103"/>
                </a:lnTo>
                <a:cubicBezTo>
                  <a:pt x="57526" y="132103"/>
                  <a:pt x="53920" y="128497"/>
                  <a:pt x="53920" y="124015"/>
                </a:cubicBezTo>
                <a:close/>
                <a:moveTo>
                  <a:pt x="94359" y="124015"/>
                </a:moveTo>
                <a:cubicBezTo>
                  <a:pt x="94359" y="119533"/>
                  <a:pt x="97965" y="115927"/>
                  <a:pt x="102447" y="115927"/>
                </a:cubicBezTo>
                <a:lnTo>
                  <a:pt x="113231" y="115927"/>
                </a:lnTo>
                <a:cubicBezTo>
                  <a:pt x="117713" y="115927"/>
                  <a:pt x="121319" y="119533"/>
                  <a:pt x="121319" y="124015"/>
                </a:cubicBezTo>
                <a:cubicBezTo>
                  <a:pt x="121319" y="128497"/>
                  <a:pt x="117713" y="132103"/>
                  <a:pt x="113231" y="132103"/>
                </a:cubicBezTo>
                <a:lnTo>
                  <a:pt x="102447" y="132103"/>
                </a:lnTo>
                <a:cubicBezTo>
                  <a:pt x="97965" y="132103"/>
                  <a:pt x="94359" y="128497"/>
                  <a:pt x="94359" y="124015"/>
                </a:cubicBezTo>
                <a:close/>
                <a:moveTo>
                  <a:pt x="134799" y="124015"/>
                </a:moveTo>
                <a:cubicBezTo>
                  <a:pt x="134799" y="119533"/>
                  <a:pt x="138405" y="115927"/>
                  <a:pt x="142887" y="115927"/>
                </a:cubicBezTo>
                <a:lnTo>
                  <a:pt x="153671" y="115927"/>
                </a:lnTo>
                <a:cubicBezTo>
                  <a:pt x="158153" y="115927"/>
                  <a:pt x="161759" y="119533"/>
                  <a:pt x="161759" y="124015"/>
                </a:cubicBezTo>
                <a:cubicBezTo>
                  <a:pt x="161759" y="128497"/>
                  <a:pt x="158153" y="132103"/>
                  <a:pt x="153671" y="132103"/>
                </a:cubicBezTo>
                <a:lnTo>
                  <a:pt x="142887" y="132103"/>
                </a:lnTo>
                <a:cubicBezTo>
                  <a:pt x="138405" y="132103"/>
                  <a:pt x="134799" y="128497"/>
                  <a:pt x="134799" y="124015"/>
                </a:cubicBezTo>
                <a:close/>
                <a:moveTo>
                  <a:pt x="75487" y="59312"/>
                </a:moveTo>
                <a:cubicBezTo>
                  <a:pt x="84415" y="59312"/>
                  <a:pt x="91663" y="66560"/>
                  <a:pt x="91663" y="75487"/>
                </a:cubicBezTo>
                <a:cubicBezTo>
                  <a:pt x="91663" y="84415"/>
                  <a:pt x="84415" y="91663"/>
                  <a:pt x="75487" y="91663"/>
                </a:cubicBezTo>
                <a:cubicBezTo>
                  <a:pt x="66560" y="91663"/>
                  <a:pt x="59312" y="84415"/>
                  <a:pt x="59312" y="75487"/>
                </a:cubicBezTo>
                <a:cubicBezTo>
                  <a:pt x="59312" y="66560"/>
                  <a:pt x="66560" y="59312"/>
                  <a:pt x="75487" y="59312"/>
                </a:cubicBezTo>
                <a:close/>
                <a:moveTo>
                  <a:pt x="124015" y="75487"/>
                </a:moveTo>
                <a:cubicBezTo>
                  <a:pt x="124015" y="66560"/>
                  <a:pt x="131263" y="59312"/>
                  <a:pt x="140191" y="59312"/>
                </a:cubicBezTo>
                <a:cubicBezTo>
                  <a:pt x="149119" y="59312"/>
                  <a:pt x="156367" y="66560"/>
                  <a:pt x="156367" y="75487"/>
                </a:cubicBezTo>
                <a:cubicBezTo>
                  <a:pt x="156367" y="84415"/>
                  <a:pt x="149119" y="91663"/>
                  <a:pt x="140191" y="91663"/>
                </a:cubicBezTo>
                <a:cubicBezTo>
                  <a:pt x="131263" y="91663"/>
                  <a:pt x="124015" y="84415"/>
                  <a:pt x="124015" y="75487"/>
                </a:cubicBezTo>
                <a:close/>
                <a:moveTo>
                  <a:pt x="21568" y="75487"/>
                </a:moveTo>
                <a:cubicBezTo>
                  <a:pt x="21568" y="69523"/>
                  <a:pt x="16749" y="64704"/>
                  <a:pt x="10784" y="64704"/>
                </a:cubicBezTo>
                <a:cubicBezTo>
                  <a:pt x="4819" y="64704"/>
                  <a:pt x="0" y="69523"/>
                  <a:pt x="0" y="75487"/>
                </a:cubicBezTo>
                <a:lnTo>
                  <a:pt x="0" y="107839"/>
                </a:lnTo>
                <a:cubicBezTo>
                  <a:pt x="0" y="113804"/>
                  <a:pt x="4819" y="118623"/>
                  <a:pt x="10784" y="118623"/>
                </a:cubicBezTo>
                <a:cubicBezTo>
                  <a:pt x="16749" y="118623"/>
                  <a:pt x="21568" y="113804"/>
                  <a:pt x="21568" y="107839"/>
                </a:cubicBezTo>
                <a:lnTo>
                  <a:pt x="21568" y="75487"/>
                </a:lnTo>
                <a:close/>
                <a:moveTo>
                  <a:pt x="204895" y="64704"/>
                </a:moveTo>
                <a:cubicBezTo>
                  <a:pt x="198930" y="64704"/>
                  <a:pt x="194111" y="69523"/>
                  <a:pt x="194111" y="75487"/>
                </a:cubicBezTo>
                <a:lnTo>
                  <a:pt x="194111" y="107839"/>
                </a:lnTo>
                <a:cubicBezTo>
                  <a:pt x="194111" y="113804"/>
                  <a:pt x="198930" y="118623"/>
                  <a:pt x="204895" y="118623"/>
                </a:cubicBezTo>
                <a:cubicBezTo>
                  <a:pt x="210859" y="118623"/>
                  <a:pt x="215679" y="113804"/>
                  <a:pt x="215679" y="107839"/>
                </a:cubicBezTo>
                <a:lnTo>
                  <a:pt x="215679" y="75487"/>
                </a:lnTo>
                <a:cubicBezTo>
                  <a:pt x="215679" y="69523"/>
                  <a:pt x="210859" y="64704"/>
                  <a:pt x="204895" y="64704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4" name="Text 51"/>
          <p:cNvSpPr/>
          <p:nvPr/>
        </p:nvSpPr>
        <p:spPr>
          <a:xfrm>
            <a:off x="8935896" y="5028391"/>
            <a:ext cx="776443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智能问答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9787827" y="5065365"/>
            <a:ext cx="194111" cy="172543"/>
          </a:xfrm>
          <a:custGeom>
            <a:avLst/>
            <a:gdLst/>
            <a:ahLst/>
            <a:cxnLst/>
            <a:rect l="l" t="t" r="r" b="b"/>
            <a:pathLst>
              <a:path w="194111" h="172543">
                <a:moveTo>
                  <a:pt x="129407" y="48528"/>
                </a:moveTo>
                <a:cubicBezTo>
                  <a:pt x="129407" y="81284"/>
                  <a:pt x="100425" y="107839"/>
                  <a:pt x="64704" y="107839"/>
                </a:cubicBezTo>
                <a:cubicBezTo>
                  <a:pt x="55706" y="107839"/>
                  <a:pt x="47146" y="106154"/>
                  <a:pt x="39361" y="103121"/>
                </a:cubicBezTo>
                <a:lnTo>
                  <a:pt x="11862" y="117680"/>
                </a:lnTo>
                <a:cubicBezTo>
                  <a:pt x="8728" y="119331"/>
                  <a:pt x="4886" y="118758"/>
                  <a:pt x="2359" y="116264"/>
                </a:cubicBezTo>
                <a:cubicBezTo>
                  <a:pt x="-168" y="113770"/>
                  <a:pt x="-741" y="109895"/>
                  <a:pt x="944" y="106761"/>
                </a:cubicBezTo>
                <a:lnTo>
                  <a:pt x="12941" y="84115"/>
                </a:lnTo>
                <a:cubicBezTo>
                  <a:pt x="4819" y="74207"/>
                  <a:pt x="0" y="61873"/>
                  <a:pt x="0" y="48528"/>
                </a:cubicBezTo>
                <a:cubicBezTo>
                  <a:pt x="0" y="15771"/>
                  <a:pt x="28982" y="-10784"/>
                  <a:pt x="64704" y="-10784"/>
                </a:cubicBezTo>
                <a:cubicBezTo>
                  <a:pt x="100425" y="-10784"/>
                  <a:pt x="129407" y="15771"/>
                  <a:pt x="129407" y="48528"/>
                </a:cubicBezTo>
                <a:close/>
                <a:moveTo>
                  <a:pt x="129407" y="172543"/>
                </a:moveTo>
                <a:cubicBezTo>
                  <a:pt x="97696" y="172543"/>
                  <a:pt x="71309" y="151615"/>
                  <a:pt x="65782" y="124015"/>
                </a:cubicBezTo>
                <a:cubicBezTo>
                  <a:pt x="106222" y="123510"/>
                  <a:pt x="141371" y="94730"/>
                  <a:pt x="145246" y="55706"/>
                </a:cubicBezTo>
                <a:cubicBezTo>
                  <a:pt x="173318" y="62176"/>
                  <a:pt x="194111" y="85463"/>
                  <a:pt x="194111" y="113231"/>
                </a:cubicBezTo>
                <a:cubicBezTo>
                  <a:pt x="194111" y="126576"/>
                  <a:pt x="189292" y="138910"/>
                  <a:pt x="181170" y="148818"/>
                </a:cubicBezTo>
                <a:lnTo>
                  <a:pt x="193167" y="171464"/>
                </a:lnTo>
                <a:cubicBezTo>
                  <a:pt x="194818" y="174599"/>
                  <a:pt x="194245" y="178440"/>
                  <a:pt x="191752" y="180968"/>
                </a:cubicBezTo>
                <a:cubicBezTo>
                  <a:pt x="189258" y="183495"/>
                  <a:pt x="185382" y="184068"/>
                  <a:pt x="182248" y="182383"/>
                </a:cubicBezTo>
                <a:lnTo>
                  <a:pt x="154749" y="167825"/>
                </a:lnTo>
                <a:cubicBezTo>
                  <a:pt x="146965" y="170858"/>
                  <a:pt x="138405" y="172543"/>
                  <a:pt x="129407" y="172543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6" name="Text 53"/>
          <p:cNvSpPr/>
          <p:nvPr/>
        </p:nvSpPr>
        <p:spPr>
          <a:xfrm>
            <a:off x="10038938" y="5028391"/>
            <a:ext cx="1121528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自然语言交互</a:t>
            </a: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11268306" y="5065365"/>
            <a:ext cx="129407" cy="172543"/>
          </a:xfrm>
          <a:custGeom>
            <a:avLst/>
            <a:gdLst/>
            <a:ahLst/>
            <a:cxnLst/>
            <a:rect l="l" t="t" r="r" b="b"/>
            <a:pathLst>
              <a:path w="129407" h="172543">
                <a:moveTo>
                  <a:pt x="98707" y="129407"/>
                </a:moveTo>
                <a:cubicBezTo>
                  <a:pt x="101167" y="121892"/>
                  <a:pt x="106087" y="115085"/>
                  <a:pt x="111647" y="109221"/>
                </a:cubicBezTo>
                <a:cubicBezTo>
                  <a:pt x="122667" y="97628"/>
                  <a:pt x="129407" y="81958"/>
                  <a:pt x="129407" y="64704"/>
                </a:cubicBezTo>
                <a:cubicBezTo>
                  <a:pt x="129407" y="28982"/>
                  <a:pt x="100425" y="0"/>
                  <a:pt x="64704" y="0"/>
                </a:cubicBezTo>
                <a:cubicBezTo>
                  <a:pt x="28982" y="0"/>
                  <a:pt x="0" y="28982"/>
                  <a:pt x="0" y="64704"/>
                </a:cubicBezTo>
                <a:cubicBezTo>
                  <a:pt x="0" y="81958"/>
                  <a:pt x="6740" y="97628"/>
                  <a:pt x="17760" y="109221"/>
                </a:cubicBezTo>
                <a:cubicBezTo>
                  <a:pt x="23320" y="115085"/>
                  <a:pt x="28274" y="121892"/>
                  <a:pt x="30700" y="129407"/>
                </a:cubicBezTo>
                <a:lnTo>
                  <a:pt x="98673" y="129407"/>
                </a:lnTo>
                <a:close/>
                <a:moveTo>
                  <a:pt x="97055" y="145583"/>
                </a:moveTo>
                <a:lnTo>
                  <a:pt x="32352" y="145583"/>
                </a:lnTo>
                <a:lnTo>
                  <a:pt x="32352" y="150975"/>
                </a:lnTo>
                <a:cubicBezTo>
                  <a:pt x="32352" y="165870"/>
                  <a:pt x="44416" y="177935"/>
                  <a:pt x="59312" y="177935"/>
                </a:cubicBezTo>
                <a:lnTo>
                  <a:pt x="70096" y="177935"/>
                </a:lnTo>
                <a:cubicBezTo>
                  <a:pt x="84991" y="177935"/>
                  <a:pt x="97055" y="165870"/>
                  <a:pt x="97055" y="150975"/>
                </a:cubicBezTo>
                <a:lnTo>
                  <a:pt x="97055" y="145583"/>
                </a:lnTo>
                <a:close/>
                <a:moveTo>
                  <a:pt x="62008" y="37744"/>
                </a:moveTo>
                <a:cubicBezTo>
                  <a:pt x="48595" y="37744"/>
                  <a:pt x="37744" y="48595"/>
                  <a:pt x="37744" y="62008"/>
                </a:cubicBezTo>
                <a:cubicBezTo>
                  <a:pt x="37744" y="66490"/>
                  <a:pt x="34138" y="70096"/>
                  <a:pt x="29656" y="70096"/>
                </a:cubicBezTo>
                <a:cubicBezTo>
                  <a:pt x="25174" y="70096"/>
                  <a:pt x="21568" y="66490"/>
                  <a:pt x="21568" y="62008"/>
                </a:cubicBezTo>
                <a:cubicBezTo>
                  <a:pt x="21568" y="39665"/>
                  <a:pt x="39665" y="21568"/>
                  <a:pt x="62008" y="21568"/>
                </a:cubicBezTo>
                <a:cubicBezTo>
                  <a:pt x="66490" y="21568"/>
                  <a:pt x="70096" y="25174"/>
                  <a:pt x="70096" y="29656"/>
                </a:cubicBezTo>
                <a:cubicBezTo>
                  <a:pt x="70096" y="34138"/>
                  <a:pt x="66490" y="37744"/>
                  <a:pt x="62008" y="37744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8" name="Text 55"/>
          <p:cNvSpPr/>
          <p:nvPr/>
        </p:nvSpPr>
        <p:spPr>
          <a:xfrm>
            <a:off x="11487065" y="5028391"/>
            <a:ext cx="776443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智能洞察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8449079" y="5619967"/>
            <a:ext cx="7123554" cy="1503588"/>
          </a:xfrm>
          <a:custGeom>
            <a:avLst/>
            <a:gdLst/>
            <a:ahLst/>
            <a:cxnLst/>
            <a:rect l="l" t="t" r="r" b="b"/>
            <a:pathLst>
              <a:path w="7123554" h="1503588">
                <a:moveTo>
                  <a:pt x="49298" y="0"/>
                </a:moveTo>
                <a:lnTo>
                  <a:pt x="7024964" y="0"/>
                </a:lnTo>
                <a:cubicBezTo>
                  <a:pt x="7079414" y="0"/>
                  <a:pt x="7123554" y="44140"/>
                  <a:pt x="7123554" y="98590"/>
                </a:cubicBezTo>
                <a:lnTo>
                  <a:pt x="7123554" y="1404997"/>
                </a:lnTo>
                <a:cubicBezTo>
                  <a:pt x="7123554" y="1459447"/>
                  <a:pt x="7079414" y="1503588"/>
                  <a:pt x="7024964" y="1503588"/>
                </a:cubicBez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60" name="Shape 57"/>
          <p:cNvSpPr/>
          <p:nvPr/>
        </p:nvSpPr>
        <p:spPr>
          <a:xfrm>
            <a:off x="8449079" y="5619967"/>
            <a:ext cx="49298" cy="1503588"/>
          </a:xfrm>
          <a:custGeom>
            <a:avLst/>
            <a:gdLst/>
            <a:ahLst/>
            <a:cxnLst/>
            <a:rect l="l" t="t" r="r" b="b"/>
            <a:pathLst>
              <a:path w="49298" h="1503588">
                <a:moveTo>
                  <a:pt x="49298" y="0"/>
                </a:moveTo>
                <a:lnTo>
                  <a:pt x="49298" y="0"/>
                </a:lnTo>
                <a:lnTo>
                  <a:pt x="49298" y="1503588"/>
                </a:lnTo>
                <a:lnTo>
                  <a:pt x="49298" y="1503588"/>
                </a:lnTo>
                <a:cubicBezTo>
                  <a:pt x="22071" y="1503588"/>
                  <a:pt x="0" y="1481516"/>
                  <a:pt x="0" y="1454290"/>
                </a:cubicBezTo>
                <a:lnTo>
                  <a:pt x="0" y="49298"/>
                </a:lnTo>
                <a:cubicBezTo>
                  <a:pt x="0" y="22090"/>
                  <a:pt x="22090" y="0"/>
                  <a:pt x="49298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1" name="Shape 58"/>
          <p:cNvSpPr/>
          <p:nvPr/>
        </p:nvSpPr>
        <p:spPr>
          <a:xfrm>
            <a:off x="8707893" y="5841807"/>
            <a:ext cx="295788" cy="295788"/>
          </a:xfrm>
          <a:custGeom>
            <a:avLst/>
            <a:gdLst/>
            <a:ahLst/>
            <a:cxnLst/>
            <a:rect l="l" t="t" r="r" b="b"/>
            <a:pathLst>
              <a:path w="295788" h="295788">
                <a:moveTo>
                  <a:pt x="32178" y="115369"/>
                </a:moveTo>
                <a:lnTo>
                  <a:pt x="50030" y="133220"/>
                </a:lnTo>
                <a:cubicBezTo>
                  <a:pt x="53496" y="136686"/>
                  <a:pt x="58175" y="138650"/>
                  <a:pt x="63086" y="138650"/>
                </a:cubicBezTo>
                <a:lnTo>
                  <a:pt x="75507" y="138650"/>
                </a:lnTo>
                <a:cubicBezTo>
                  <a:pt x="80417" y="138650"/>
                  <a:pt x="85097" y="140615"/>
                  <a:pt x="88563" y="144081"/>
                </a:cubicBezTo>
                <a:lnTo>
                  <a:pt x="105490" y="161008"/>
                </a:lnTo>
                <a:cubicBezTo>
                  <a:pt x="108956" y="164474"/>
                  <a:pt x="110920" y="169154"/>
                  <a:pt x="110920" y="174064"/>
                </a:cubicBezTo>
                <a:lnTo>
                  <a:pt x="110920" y="195728"/>
                </a:lnTo>
                <a:cubicBezTo>
                  <a:pt x="110920" y="200639"/>
                  <a:pt x="112885" y="205318"/>
                  <a:pt x="116351" y="208785"/>
                </a:cubicBezTo>
                <a:lnTo>
                  <a:pt x="124034" y="216468"/>
                </a:lnTo>
                <a:cubicBezTo>
                  <a:pt x="127501" y="219934"/>
                  <a:pt x="129465" y="224614"/>
                  <a:pt x="129465" y="229524"/>
                </a:cubicBezTo>
                <a:lnTo>
                  <a:pt x="129465" y="240328"/>
                </a:lnTo>
                <a:cubicBezTo>
                  <a:pt x="129465" y="250553"/>
                  <a:pt x="137726" y="258814"/>
                  <a:pt x="147952" y="258814"/>
                </a:cubicBezTo>
                <a:cubicBezTo>
                  <a:pt x="158177" y="258814"/>
                  <a:pt x="166438" y="250553"/>
                  <a:pt x="166438" y="240328"/>
                </a:cubicBezTo>
                <a:lnTo>
                  <a:pt x="166438" y="238768"/>
                </a:lnTo>
                <a:cubicBezTo>
                  <a:pt x="166438" y="233857"/>
                  <a:pt x="168403" y="229178"/>
                  <a:pt x="171869" y="225711"/>
                </a:cubicBezTo>
                <a:lnTo>
                  <a:pt x="198039" y="199541"/>
                </a:lnTo>
                <a:cubicBezTo>
                  <a:pt x="201505" y="196075"/>
                  <a:pt x="203470" y="191395"/>
                  <a:pt x="203470" y="186485"/>
                </a:cubicBezTo>
                <a:lnTo>
                  <a:pt x="203470" y="166438"/>
                </a:lnTo>
                <a:cubicBezTo>
                  <a:pt x="203470" y="156213"/>
                  <a:pt x="195208" y="147952"/>
                  <a:pt x="184983" y="147952"/>
                </a:cubicBezTo>
                <a:lnTo>
                  <a:pt x="137206" y="147952"/>
                </a:lnTo>
                <a:cubicBezTo>
                  <a:pt x="132296" y="147952"/>
                  <a:pt x="127616" y="145987"/>
                  <a:pt x="124150" y="142521"/>
                </a:cubicBezTo>
                <a:lnTo>
                  <a:pt x="114907" y="133278"/>
                </a:lnTo>
                <a:cubicBezTo>
                  <a:pt x="112480" y="130851"/>
                  <a:pt x="111094" y="127501"/>
                  <a:pt x="111094" y="124034"/>
                </a:cubicBezTo>
                <a:cubicBezTo>
                  <a:pt x="111094" y="116813"/>
                  <a:pt x="116929" y="110978"/>
                  <a:pt x="124150" y="110978"/>
                </a:cubicBezTo>
                <a:lnTo>
                  <a:pt x="144197" y="110978"/>
                </a:lnTo>
                <a:cubicBezTo>
                  <a:pt x="151418" y="110978"/>
                  <a:pt x="157253" y="105143"/>
                  <a:pt x="157253" y="97922"/>
                </a:cubicBezTo>
                <a:cubicBezTo>
                  <a:pt x="157253" y="94456"/>
                  <a:pt x="155866" y="91105"/>
                  <a:pt x="153440" y="88679"/>
                </a:cubicBezTo>
                <a:lnTo>
                  <a:pt x="142059" y="77298"/>
                </a:lnTo>
                <a:cubicBezTo>
                  <a:pt x="139806" y="75102"/>
                  <a:pt x="138650" y="72272"/>
                  <a:pt x="138650" y="69325"/>
                </a:cubicBezTo>
                <a:cubicBezTo>
                  <a:pt x="138650" y="66379"/>
                  <a:pt x="139806" y="63548"/>
                  <a:pt x="141943" y="61411"/>
                </a:cubicBezTo>
                <a:lnTo>
                  <a:pt x="151938" y="51416"/>
                </a:lnTo>
                <a:cubicBezTo>
                  <a:pt x="155289" y="48066"/>
                  <a:pt x="157195" y="43502"/>
                  <a:pt x="157195" y="38764"/>
                </a:cubicBezTo>
                <a:cubicBezTo>
                  <a:pt x="157195" y="34605"/>
                  <a:pt x="155808" y="30850"/>
                  <a:pt x="153498" y="27846"/>
                </a:cubicBezTo>
                <a:cubicBezTo>
                  <a:pt x="151649" y="27788"/>
                  <a:pt x="149800" y="27730"/>
                  <a:pt x="147952" y="27730"/>
                </a:cubicBezTo>
                <a:cubicBezTo>
                  <a:pt x="92838" y="27730"/>
                  <a:pt x="46448" y="64819"/>
                  <a:pt x="32236" y="115369"/>
                </a:cubicBezTo>
                <a:close/>
                <a:moveTo>
                  <a:pt x="268058" y="147894"/>
                </a:moveTo>
                <a:cubicBezTo>
                  <a:pt x="268058" y="127905"/>
                  <a:pt x="263205" y="109072"/>
                  <a:pt x="254539" y="92549"/>
                </a:cubicBezTo>
                <a:cubicBezTo>
                  <a:pt x="250842" y="93069"/>
                  <a:pt x="247202" y="94802"/>
                  <a:pt x="244198" y="97806"/>
                </a:cubicBezTo>
                <a:lnTo>
                  <a:pt x="236457" y="105548"/>
                </a:lnTo>
                <a:cubicBezTo>
                  <a:pt x="232991" y="109014"/>
                  <a:pt x="231026" y="113693"/>
                  <a:pt x="231026" y="118604"/>
                </a:cubicBezTo>
                <a:lnTo>
                  <a:pt x="231026" y="138650"/>
                </a:lnTo>
                <a:cubicBezTo>
                  <a:pt x="231026" y="148876"/>
                  <a:pt x="239288" y="157137"/>
                  <a:pt x="249513" y="157137"/>
                </a:cubicBezTo>
                <a:lnTo>
                  <a:pt x="263436" y="157137"/>
                </a:lnTo>
                <a:cubicBezTo>
                  <a:pt x="264880" y="157137"/>
                  <a:pt x="266324" y="156964"/>
                  <a:pt x="267653" y="156675"/>
                </a:cubicBezTo>
                <a:cubicBezTo>
                  <a:pt x="267884" y="153787"/>
                  <a:pt x="267942" y="150840"/>
                  <a:pt x="267942" y="147894"/>
                </a:cubicBezTo>
                <a:close/>
                <a:moveTo>
                  <a:pt x="0" y="147894"/>
                </a:moveTo>
                <a:cubicBezTo>
                  <a:pt x="0" y="66269"/>
                  <a:pt x="66269" y="0"/>
                  <a:pt x="147894" y="0"/>
                </a:cubicBezTo>
                <a:cubicBezTo>
                  <a:pt x="229519" y="0"/>
                  <a:pt x="295788" y="66269"/>
                  <a:pt x="295788" y="147894"/>
                </a:cubicBezTo>
                <a:cubicBezTo>
                  <a:pt x="295788" y="229519"/>
                  <a:pt x="229519" y="295788"/>
                  <a:pt x="147894" y="295788"/>
                </a:cubicBezTo>
                <a:cubicBezTo>
                  <a:pt x="66269" y="295788"/>
                  <a:pt x="0" y="229519"/>
                  <a:pt x="0" y="147894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2" name="Text 59"/>
          <p:cNvSpPr/>
          <p:nvPr/>
        </p:nvSpPr>
        <p:spPr>
          <a:xfrm>
            <a:off x="9188548" y="5817158"/>
            <a:ext cx="2588143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构建开源生态全景平台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8670920" y="6260840"/>
            <a:ext cx="6803118" cy="32043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从单一项目评估到生态系统全景分析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8695569" y="6716846"/>
            <a:ext cx="172543" cy="172543"/>
          </a:xfrm>
          <a:custGeom>
            <a:avLst/>
            <a:gdLst/>
            <a:ahLst/>
            <a:cxnLst/>
            <a:rect l="l" t="t" r="r" b="b"/>
            <a:pathLst>
              <a:path w="172543" h="172543">
                <a:moveTo>
                  <a:pt x="0" y="26960"/>
                </a:moveTo>
                <a:cubicBezTo>
                  <a:pt x="0" y="18029"/>
                  <a:pt x="7245" y="10784"/>
                  <a:pt x="16176" y="10784"/>
                </a:cubicBezTo>
                <a:lnTo>
                  <a:pt x="48528" y="10784"/>
                </a:lnTo>
                <a:cubicBezTo>
                  <a:pt x="57458" y="10784"/>
                  <a:pt x="64704" y="18029"/>
                  <a:pt x="64704" y="26960"/>
                </a:cubicBezTo>
                <a:lnTo>
                  <a:pt x="64704" y="32352"/>
                </a:lnTo>
                <a:lnTo>
                  <a:pt x="107839" y="32352"/>
                </a:lnTo>
                <a:lnTo>
                  <a:pt x="107839" y="26960"/>
                </a:lnTo>
                <a:cubicBezTo>
                  <a:pt x="107839" y="18029"/>
                  <a:pt x="115085" y="10784"/>
                  <a:pt x="124015" y="10784"/>
                </a:cubicBezTo>
                <a:lnTo>
                  <a:pt x="156367" y="10784"/>
                </a:lnTo>
                <a:cubicBezTo>
                  <a:pt x="165297" y="10784"/>
                  <a:pt x="172543" y="18029"/>
                  <a:pt x="172543" y="26960"/>
                </a:cubicBezTo>
                <a:lnTo>
                  <a:pt x="172543" y="59312"/>
                </a:lnTo>
                <a:cubicBezTo>
                  <a:pt x="172543" y="68242"/>
                  <a:pt x="165297" y="75487"/>
                  <a:pt x="156367" y="75487"/>
                </a:cubicBezTo>
                <a:lnTo>
                  <a:pt x="124015" y="75487"/>
                </a:lnTo>
                <a:cubicBezTo>
                  <a:pt x="115085" y="75487"/>
                  <a:pt x="107839" y="68242"/>
                  <a:pt x="107839" y="59312"/>
                </a:cubicBezTo>
                <a:lnTo>
                  <a:pt x="107839" y="53920"/>
                </a:lnTo>
                <a:lnTo>
                  <a:pt x="64704" y="53920"/>
                </a:lnTo>
                <a:lnTo>
                  <a:pt x="64704" y="59312"/>
                </a:lnTo>
                <a:cubicBezTo>
                  <a:pt x="64704" y="61772"/>
                  <a:pt x="64131" y="64131"/>
                  <a:pt x="63153" y="66220"/>
                </a:cubicBezTo>
                <a:lnTo>
                  <a:pt x="86271" y="97055"/>
                </a:lnTo>
                <a:lnTo>
                  <a:pt x="113231" y="97055"/>
                </a:lnTo>
                <a:cubicBezTo>
                  <a:pt x="122162" y="97055"/>
                  <a:pt x="129407" y="104301"/>
                  <a:pt x="129407" y="113231"/>
                </a:cubicBezTo>
                <a:lnTo>
                  <a:pt x="129407" y="145583"/>
                </a:lnTo>
                <a:cubicBezTo>
                  <a:pt x="129407" y="154513"/>
                  <a:pt x="122162" y="161759"/>
                  <a:pt x="113231" y="161759"/>
                </a:cubicBezTo>
                <a:lnTo>
                  <a:pt x="80879" y="161759"/>
                </a:lnTo>
                <a:cubicBezTo>
                  <a:pt x="71949" y="161759"/>
                  <a:pt x="64704" y="154513"/>
                  <a:pt x="64704" y="145583"/>
                </a:cubicBezTo>
                <a:lnTo>
                  <a:pt x="64704" y="113231"/>
                </a:lnTo>
                <a:cubicBezTo>
                  <a:pt x="64704" y="110771"/>
                  <a:pt x="65276" y="108412"/>
                  <a:pt x="66254" y="106323"/>
                </a:cubicBezTo>
                <a:lnTo>
                  <a:pt x="43136" y="75487"/>
                </a:lnTo>
                <a:lnTo>
                  <a:pt x="16176" y="75487"/>
                </a:lnTo>
                <a:cubicBezTo>
                  <a:pt x="7245" y="75487"/>
                  <a:pt x="0" y="68242"/>
                  <a:pt x="0" y="59312"/>
                </a:cubicBezTo>
                <a:lnTo>
                  <a:pt x="0" y="26960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65" name="Text 62"/>
          <p:cNvSpPr/>
          <p:nvPr/>
        </p:nvSpPr>
        <p:spPr>
          <a:xfrm>
            <a:off x="8935896" y="6679873"/>
            <a:ext cx="1121528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生态关联分析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10132912" y="6716846"/>
            <a:ext cx="194111" cy="172543"/>
          </a:xfrm>
          <a:custGeom>
            <a:avLst/>
            <a:gdLst/>
            <a:ahLst/>
            <a:cxnLst/>
            <a:rect l="l" t="t" r="r" b="b"/>
            <a:pathLst>
              <a:path w="194111" h="172543">
                <a:moveTo>
                  <a:pt x="83575" y="29656"/>
                </a:moveTo>
                <a:lnTo>
                  <a:pt x="110535" y="29656"/>
                </a:lnTo>
                <a:lnTo>
                  <a:pt x="110535" y="45832"/>
                </a:lnTo>
                <a:lnTo>
                  <a:pt x="83575" y="45832"/>
                </a:lnTo>
                <a:lnTo>
                  <a:pt x="83575" y="29656"/>
                </a:lnTo>
                <a:close/>
                <a:moveTo>
                  <a:pt x="80879" y="10784"/>
                </a:moveTo>
                <a:cubicBezTo>
                  <a:pt x="71949" y="10784"/>
                  <a:pt x="64704" y="18029"/>
                  <a:pt x="64704" y="26960"/>
                </a:cubicBezTo>
                <a:lnTo>
                  <a:pt x="64704" y="48528"/>
                </a:lnTo>
                <a:cubicBezTo>
                  <a:pt x="64704" y="57458"/>
                  <a:pt x="71949" y="64704"/>
                  <a:pt x="80879" y="64704"/>
                </a:cubicBezTo>
                <a:lnTo>
                  <a:pt x="86271" y="64704"/>
                </a:lnTo>
                <a:lnTo>
                  <a:pt x="86271" y="75487"/>
                </a:lnTo>
                <a:lnTo>
                  <a:pt x="10784" y="75487"/>
                </a:lnTo>
                <a:cubicBezTo>
                  <a:pt x="4819" y="75487"/>
                  <a:pt x="0" y="80307"/>
                  <a:pt x="0" y="86271"/>
                </a:cubicBezTo>
                <a:cubicBezTo>
                  <a:pt x="0" y="92236"/>
                  <a:pt x="4819" y="97055"/>
                  <a:pt x="10784" y="97055"/>
                </a:cubicBezTo>
                <a:lnTo>
                  <a:pt x="43136" y="97055"/>
                </a:lnTo>
                <a:lnTo>
                  <a:pt x="43136" y="107839"/>
                </a:lnTo>
                <a:lnTo>
                  <a:pt x="37744" y="107839"/>
                </a:lnTo>
                <a:cubicBezTo>
                  <a:pt x="28813" y="107839"/>
                  <a:pt x="21568" y="115085"/>
                  <a:pt x="21568" y="124015"/>
                </a:cubicBezTo>
                <a:lnTo>
                  <a:pt x="21568" y="145583"/>
                </a:lnTo>
                <a:cubicBezTo>
                  <a:pt x="21568" y="154513"/>
                  <a:pt x="28813" y="161759"/>
                  <a:pt x="37744" y="161759"/>
                </a:cubicBezTo>
                <a:lnTo>
                  <a:pt x="70096" y="161759"/>
                </a:lnTo>
                <a:cubicBezTo>
                  <a:pt x="79026" y="161759"/>
                  <a:pt x="86271" y="154513"/>
                  <a:pt x="86271" y="145583"/>
                </a:cubicBezTo>
                <a:lnTo>
                  <a:pt x="86271" y="124015"/>
                </a:lnTo>
                <a:cubicBezTo>
                  <a:pt x="86271" y="115085"/>
                  <a:pt x="79026" y="107839"/>
                  <a:pt x="70096" y="107839"/>
                </a:cubicBezTo>
                <a:lnTo>
                  <a:pt x="64704" y="107839"/>
                </a:lnTo>
                <a:lnTo>
                  <a:pt x="64704" y="97055"/>
                </a:lnTo>
                <a:lnTo>
                  <a:pt x="129407" y="97055"/>
                </a:lnTo>
                <a:lnTo>
                  <a:pt x="129407" y="107839"/>
                </a:lnTo>
                <a:lnTo>
                  <a:pt x="124015" y="107839"/>
                </a:lnTo>
                <a:cubicBezTo>
                  <a:pt x="115085" y="107839"/>
                  <a:pt x="107839" y="115085"/>
                  <a:pt x="107839" y="124015"/>
                </a:cubicBezTo>
                <a:lnTo>
                  <a:pt x="107839" y="145583"/>
                </a:lnTo>
                <a:cubicBezTo>
                  <a:pt x="107839" y="154513"/>
                  <a:pt x="115085" y="161759"/>
                  <a:pt x="124015" y="161759"/>
                </a:cubicBezTo>
                <a:lnTo>
                  <a:pt x="156367" y="161759"/>
                </a:lnTo>
                <a:cubicBezTo>
                  <a:pt x="165297" y="161759"/>
                  <a:pt x="172543" y="154513"/>
                  <a:pt x="172543" y="145583"/>
                </a:cubicBezTo>
                <a:lnTo>
                  <a:pt x="172543" y="124015"/>
                </a:lnTo>
                <a:cubicBezTo>
                  <a:pt x="172543" y="115085"/>
                  <a:pt x="165297" y="107839"/>
                  <a:pt x="156367" y="107839"/>
                </a:cubicBezTo>
                <a:lnTo>
                  <a:pt x="150975" y="107839"/>
                </a:lnTo>
                <a:lnTo>
                  <a:pt x="150975" y="97055"/>
                </a:lnTo>
                <a:lnTo>
                  <a:pt x="183327" y="97055"/>
                </a:lnTo>
                <a:cubicBezTo>
                  <a:pt x="189292" y="97055"/>
                  <a:pt x="194111" y="92236"/>
                  <a:pt x="194111" y="86271"/>
                </a:cubicBezTo>
                <a:cubicBezTo>
                  <a:pt x="194111" y="80307"/>
                  <a:pt x="189292" y="75487"/>
                  <a:pt x="183327" y="75487"/>
                </a:cubicBezTo>
                <a:lnTo>
                  <a:pt x="107839" y="75487"/>
                </a:lnTo>
                <a:lnTo>
                  <a:pt x="107839" y="64704"/>
                </a:lnTo>
                <a:lnTo>
                  <a:pt x="113231" y="64704"/>
                </a:lnTo>
                <a:cubicBezTo>
                  <a:pt x="122162" y="64704"/>
                  <a:pt x="129407" y="57458"/>
                  <a:pt x="129407" y="48528"/>
                </a:cubicBezTo>
                <a:lnTo>
                  <a:pt x="129407" y="26960"/>
                </a:lnTo>
                <a:cubicBezTo>
                  <a:pt x="129407" y="18029"/>
                  <a:pt x="122162" y="10784"/>
                  <a:pt x="113231" y="10784"/>
                </a:cubicBezTo>
                <a:lnTo>
                  <a:pt x="80879" y="10784"/>
                </a:lnTo>
                <a:close/>
                <a:moveTo>
                  <a:pt x="150975" y="126711"/>
                </a:moveTo>
                <a:lnTo>
                  <a:pt x="153671" y="126711"/>
                </a:lnTo>
                <a:lnTo>
                  <a:pt x="153671" y="142887"/>
                </a:lnTo>
                <a:lnTo>
                  <a:pt x="126711" y="142887"/>
                </a:lnTo>
                <a:lnTo>
                  <a:pt x="126711" y="126711"/>
                </a:lnTo>
                <a:lnTo>
                  <a:pt x="150975" y="126711"/>
                </a:lnTo>
                <a:close/>
                <a:moveTo>
                  <a:pt x="64704" y="126711"/>
                </a:moveTo>
                <a:lnTo>
                  <a:pt x="67400" y="126711"/>
                </a:lnTo>
                <a:lnTo>
                  <a:pt x="67400" y="142887"/>
                </a:lnTo>
                <a:lnTo>
                  <a:pt x="40440" y="142887"/>
                </a:lnTo>
                <a:lnTo>
                  <a:pt x="40440" y="126711"/>
                </a:lnTo>
                <a:lnTo>
                  <a:pt x="64704" y="126711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67" name="Text 64"/>
          <p:cNvSpPr/>
          <p:nvPr/>
        </p:nvSpPr>
        <p:spPr>
          <a:xfrm>
            <a:off x="10384024" y="6679873"/>
            <a:ext cx="948986" cy="246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跨项目洞察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492980" y="7961619"/>
            <a:ext cx="15270041" cy="1183151"/>
          </a:xfrm>
          <a:custGeom>
            <a:avLst/>
            <a:gdLst/>
            <a:ahLst/>
            <a:cxnLst/>
            <a:rect l="l" t="t" r="r" b="b"/>
            <a:pathLst>
              <a:path w="15270041" h="1183151">
                <a:moveTo>
                  <a:pt x="147894" y="0"/>
                </a:moveTo>
                <a:lnTo>
                  <a:pt x="15122147" y="0"/>
                </a:lnTo>
                <a:cubicBezTo>
                  <a:pt x="15203827" y="0"/>
                  <a:pt x="15270041" y="66214"/>
                  <a:pt x="15270041" y="147894"/>
                </a:cubicBezTo>
                <a:lnTo>
                  <a:pt x="15270041" y="1035257"/>
                </a:lnTo>
                <a:cubicBezTo>
                  <a:pt x="15270041" y="1116937"/>
                  <a:pt x="15203827" y="1183151"/>
                  <a:pt x="15122147" y="1183151"/>
                </a:cubicBezTo>
                <a:lnTo>
                  <a:pt x="147894" y="1183151"/>
                </a:lnTo>
                <a:cubicBezTo>
                  <a:pt x="66214" y="1183151"/>
                  <a:pt x="0" y="1116937"/>
                  <a:pt x="0" y="1035257"/>
                </a:cubicBezTo>
                <a:lnTo>
                  <a:pt x="0" y="147894"/>
                </a:lnTo>
                <a:cubicBezTo>
                  <a:pt x="0" y="66269"/>
                  <a:pt x="66269" y="0"/>
                  <a:pt x="147894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50000">
                <a:srgbClr val="D9A443"/>
              </a:gs>
              <a:gs pos="100000">
                <a:srgbClr val="4A6D85"/>
              </a:gs>
            </a:gsLst>
            <a:lin ang="0" scaled="1"/>
          </a:gradFill>
        </p:spPr>
      </p:sp>
      <p:sp>
        <p:nvSpPr>
          <p:cNvPr id="69" name="Shape 66"/>
          <p:cNvSpPr/>
          <p:nvPr/>
        </p:nvSpPr>
        <p:spPr>
          <a:xfrm>
            <a:off x="745632" y="8331354"/>
            <a:ext cx="443682" cy="443682"/>
          </a:xfrm>
          <a:custGeom>
            <a:avLst/>
            <a:gdLst/>
            <a:ahLst/>
            <a:cxnLst/>
            <a:rect l="l" t="t" r="r" b="b"/>
            <a:pathLst>
              <a:path w="443682" h="443682">
                <a:moveTo>
                  <a:pt x="55460" y="55460"/>
                </a:moveTo>
                <a:cubicBezTo>
                  <a:pt x="55460" y="40122"/>
                  <a:pt x="43068" y="27730"/>
                  <a:pt x="27730" y="27730"/>
                </a:cubicBezTo>
                <a:cubicBezTo>
                  <a:pt x="12392" y="27730"/>
                  <a:pt x="0" y="40122"/>
                  <a:pt x="0" y="55460"/>
                </a:cubicBezTo>
                <a:lnTo>
                  <a:pt x="0" y="346626"/>
                </a:lnTo>
                <a:cubicBezTo>
                  <a:pt x="0" y="384928"/>
                  <a:pt x="31023" y="415951"/>
                  <a:pt x="69325" y="415951"/>
                </a:cubicBezTo>
                <a:lnTo>
                  <a:pt x="415951" y="415951"/>
                </a:lnTo>
                <a:cubicBezTo>
                  <a:pt x="431290" y="415951"/>
                  <a:pt x="443682" y="403560"/>
                  <a:pt x="443682" y="388221"/>
                </a:cubicBezTo>
                <a:cubicBezTo>
                  <a:pt x="443682" y="372883"/>
                  <a:pt x="431290" y="360491"/>
                  <a:pt x="415951" y="360491"/>
                </a:cubicBezTo>
                <a:lnTo>
                  <a:pt x="69325" y="360491"/>
                </a:lnTo>
                <a:cubicBezTo>
                  <a:pt x="61699" y="360491"/>
                  <a:pt x="55460" y="354252"/>
                  <a:pt x="55460" y="346626"/>
                </a:cubicBezTo>
                <a:lnTo>
                  <a:pt x="55460" y="55460"/>
                </a:lnTo>
                <a:close/>
                <a:moveTo>
                  <a:pt x="407806" y="130505"/>
                </a:moveTo>
                <a:cubicBezTo>
                  <a:pt x="418638" y="119673"/>
                  <a:pt x="418638" y="102081"/>
                  <a:pt x="407806" y="91249"/>
                </a:cubicBezTo>
                <a:cubicBezTo>
                  <a:pt x="396974" y="80417"/>
                  <a:pt x="379382" y="80417"/>
                  <a:pt x="368550" y="91249"/>
                </a:cubicBezTo>
                <a:lnTo>
                  <a:pt x="277301" y="182585"/>
                </a:lnTo>
                <a:lnTo>
                  <a:pt x="227560" y="132931"/>
                </a:lnTo>
                <a:cubicBezTo>
                  <a:pt x="216728" y="122099"/>
                  <a:pt x="199137" y="122099"/>
                  <a:pt x="188305" y="132931"/>
                </a:cubicBezTo>
                <a:lnTo>
                  <a:pt x="105114" y="216121"/>
                </a:lnTo>
                <a:cubicBezTo>
                  <a:pt x="94282" y="226954"/>
                  <a:pt x="94282" y="244545"/>
                  <a:pt x="105114" y="255377"/>
                </a:cubicBezTo>
                <a:cubicBezTo>
                  <a:pt x="115946" y="266209"/>
                  <a:pt x="133538" y="266209"/>
                  <a:pt x="144370" y="255377"/>
                </a:cubicBezTo>
                <a:lnTo>
                  <a:pt x="207976" y="191771"/>
                </a:lnTo>
                <a:lnTo>
                  <a:pt x="257717" y="241512"/>
                </a:lnTo>
                <a:cubicBezTo>
                  <a:pt x="268549" y="252344"/>
                  <a:pt x="286140" y="252344"/>
                  <a:pt x="296972" y="241512"/>
                </a:cubicBezTo>
                <a:lnTo>
                  <a:pt x="407892" y="130591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70" name="Text 67"/>
          <p:cNvSpPr/>
          <p:nvPr/>
        </p:nvSpPr>
        <p:spPr>
          <a:xfrm>
            <a:off x="1441965" y="8208109"/>
            <a:ext cx="5311854" cy="3450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从评估到治理的闭环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1441965" y="8602493"/>
            <a:ext cx="5287205" cy="2957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数据获取 → 健康评估 → 风险预测 → 治理优化 → 持续监控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13195933" y="8158811"/>
            <a:ext cx="2366302" cy="4436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910" b="1" dirty="0">
                <a:solidFill>
                  <a:srgbClr val="1A1D2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DataPioneers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13282204" y="8651791"/>
            <a:ext cx="2280030" cy="2957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555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引领开源生态数据化未来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40e8bf0b0eb4c40f60a5f66b1b99a268bf43c178.jpg"/>
          <p:cNvPicPr>
            <a:picLocks noChangeAspect="1"/>
          </p:cNvPicPr>
          <p:nvPr/>
        </p:nvPicPr>
        <p:blipFill>
          <a:blip r:embed="rId1">
            <a:alphaModFix amt="30000"/>
          </a:blip>
          <a:srcRect t="34238" b="34238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85000"/>
                </a:srgbClr>
              </a:gs>
              <a:gs pos="50000">
                <a:srgbClr val="2C3238">
                  <a:alpha val="90000"/>
                </a:srgbClr>
              </a:gs>
              <a:gs pos="100000">
                <a:srgbClr val="1A1D21">
                  <a:alpha val="8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7518400" y="508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" name="Shape 2"/>
          <p:cNvSpPr/>
          <p:nvPr/>
        </p:nvSpPr>
        <p:spPr>
          <a:xfrm>
            <a:off x="7785100" y="812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20159" y="63341"/>
                </a:moveTo>
                <a:lnTo>
                  <a:pt x="181332" y="217646"/>
                </a:lnTo>
                <a:cubicBezTo>
                  <a:pt x="175855" y="223718"/>
                  <a:pt x="176093" y="233124"/>
                  <a:pt x="181928" y="238958"/>
                </a:cubicBezTo>
                <a:cubicBezTo>
                  <a:pt x="218242" y="275273"/>
                  <a:pt x="277178" y="275273"/>
                  <a:pt x="313492" y="238958"/>
                </a:cubicBezTo>
                <a:lnTo>
                  <a:pt x="351353" y="201097"/>
                </a:lnTo>
                <a:cubicBezTo>
                  <a:pt x="356354" y="196096"/>
                  <a:pt x="362664" y="193358"/>
                  <a:pt x="369094" y="192881"/>
                </a:cubicBezTo>
                <a:cubicBezTo>
                  <a:pt x="377190" y="192167"/>
                  <a:pt x="385524" y="194905"/>
                  <a:pt x="391716" y="201097"/>
                </a:cubicBezTo>
                <a:lnTo>
                  <a:pt x="601980" y="409575"/>
                </a:lnTo>
                <a:lnTo>
                  <a:pt x="685800" y="342900"/>
                </a:lnTo>
                <a:lnTo>
                  <a:pt x="685800" y="0"/>
                </a:lnTo>
                <a:lnTo>
                  <a:pt x="552450" y="76200"/>
                </a:lnTo>
                <a:lnTo>
                  <a:pt x="524113" y="57269"/>
                </a:lnTo>
                <a:cubicBezTo>
                  <a:pt x="505301" y="44768"/>
                  <a:pt x="483275" y="38100"/>
                  <a:pt x="460653" y="38100"/>
                </a:cubicBezTo>
                <a:lnTo>
                  <a:pt x="376833" y="38100"/>
                </a:lnTo>
                <a:cubicBezTo>
                  <a:pt x="375523" y="38100"/>
                  <a:pt x="374094" y="38100"/>
                  <a:pt x="372785" y="38219"/>
                </a:cubicBezTo>
                <a:cubicBezTo>
                  <a:pt x="352663" y="39291"/>
                  <a:pt x="333732" y="48339"/>
                  <a:pt x="320159" y="63341"/>
                </a:cubicBezTo>
                <a:close/>
                <a:moveTo>
                  <a:pt x="138827" y="179427"/>
                </a:moveTo>
                <a:lnTo>
                  <a:pt x="265986" y="38100"/>
                </a:lnTo>
                <a:lnTo>
                  <a:pt x="218837" y="38100"/>
                </a:lnTo>
                <a:cubicBezTo>
                  <a:pt x="188476" y="38100"/>
                  <a:pt x="159425" y="50125"/>
                  <a:pt x="137993" y="71557"/>
                </a:cubicBezTo>
                <a:lnTo>
                  <a:pt x="0" y="228600"/>
                </a:lnTo>
                <a:lnTo>
                  <a:pt x="0" y="647700"/>
                </a:lnTo>
                <a:lnTo>
                  <a:pt x="171450" y="485775"/>
                </a:lnTo>
                <a:lnTo>
                  <a:pt x="186214" y="498038"/>
                </a:lnTo>
                <a:cubicBezTo>
                  <a:pt x="213598" y="520898"/>
                  <a:pt x="248126" y="533400"/>
                  <a:pt x="283726" y="533400"/>
                </a:cubicBezTo>
                <a:lnTo>
                  <a:pt x="302419" y="533400"/>
                </a:lnTo>
                <a:lnTo>
                  <a:pt x="294084" y="525066"/>
                </a:lnTo>
                <a:cubicBezTo>
                  <a:pt x="282892" y="513874"/>
                  <a:pt x="282892" y="495776"/>
                  <a:pt x="294084" y="484703"/>
                </a:cubicBezTo>
                <a:cubicBezTo>
                  <a:pt x="305276" y="473631"/>
                  <a:pt x="323374" y="473512"/>
                  <a:pt x="334447" y="484703"/>
                </a:cubicBezTo>
                <a:lnTo>
                  <a:pt x="383262" y="533519"/>
                </a:lnTo>
                <a:lnTo>
                  <a:pt x="393978" y="533519"/>
                </a:lnTo>
                <a:cubicBezTo>
                  <a:pt x="416719" y="533519"/>
                  <a:pt x="438983" y="528399"/>
                  <a:pt x="459224" y="518874"/>
                </a:cubicBezTo>
                <a:lnTo>
                  <a:pt x="427434" y="486966"/>
                </a:lnTo>
                <a:cubicBezTo>
                  <a:pt x="416243" y="475774"/>
                  <a:pt x="416243" y="457676"/>
                  <a:pt x="427434" y="446603"/>
                </a:cubicBezTo>
                <a:cubicBezTo>
                  <a:pt x="438626" y="435531"/>
                  <a:pt x="456724" y="435412"/>
                  <a:pt x="467797" y="446603"/>
                </a:cubicBezTo>
                <a:lnTo>
                  <a:pt x="505897" y="484703"/>
                </a:lnTo>
                <a:lnTo>
                  <a:pt x="526732" y="463868"/>
                </a:lnTo>
                <a:cubicBezTo>
                  <a:pt x="537329" y="453271"/>
                  <a:pt x="540425" y="437912"/>
                  <a:pt x="535781" y="424458"/>
                </a:cubicBezTo>
                <a:lnTo>
                  <a:pt x="371594" y="261580"/>
                </a:lnTo>
                <a:lnTo>
                  <a:pt x="353854" y="279321"/>
                </a:lnTo>
                <a:cubicBezTo>
                  <a:pt x="295156" y="338018"/>
                  <a:pt x="200144" y="338018"/>
                  <a:pt x="141446" y="279321"/>
                </a:cubicBezTo>
                <a:cubicBezTo>
                  <a:pt x="114062" y="251936"/>
                  <a:pt x="112990" y="208002"/>
                  <a:pt x="138827" y="179308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6" name="Text 3"/>
          <p:cNvSpPr/>
          <p:nvPr/>
        </p:nvSpPr>
        <p:spPr>
          <a:xfrm>
            <a:off x="6070600" y="2032000"/>
            <a:ext cx="4114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12000" y="3149600"/>
            <a:ext cx="2032000" cy="76200"/>
          </a:xfrm>
          <a:custGeom>
            <a:avLst/>
            <a:gdLst/>
            <a:ahLst/>
            <a:cxnLst/>
            <a:rect l="l" t="t" r="r" b="b"/>
            <a:pathLst>
              <a:path w="2032000" h="76200">
                <a:moveTo>
                  <a:pt x="0" y="0"/>
                </a:moveTo>
                <a:lnTo>
                  <a:pt x="2032000" y="0"/>
                </a:lnTo>
                <a:lnTo>
                  <a:pt x="2032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Text 5"/>
          <p:cNvSpPr/>
          <p:nvPr/>
        </p:nvSpPr>
        <p:spPr>
          <a:xfrm>
            <a:off x="6184900" y="3530600"/>
            <a:ext cx="3886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欢迎提问与建议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2"/>
            </p:custDataLst>
          </p:nvPr>
        </p:nvSpPr>
        <p:spPr>
          <a:xfrm>
            <a:off x="558800" y="4597400"/>
            <a:ext cx="7467600" cy="2413000"/>
          </a:xfrm>
          <a:custGeom>
            <a:avLst/>
            <a:gdLst/>
            <a:ahLst/>
            <a:cxnLst/>
            <a:rect l="l" t="t" r="r" b="b"/>
            <a:pathLst>
              <a:path w="7467600" h="2413000">
                <a:moveTo>
                  <a:pt x="50800" y="0"/>
                </a:moveTo>
                <a:lnTo>
                  <a:pt x="7315195" y="0"/>
                </a:lnTo>
                <a:cubicBezTo>
                  <a:pt x="7399366" y="0"/>
                  <a:pt x="7467600" y="68234"/>
                  <a:pt x="7467600" y="152405"/>
                </a:cubicBezTo>
                <a:lnTo>
                  <a:pt x="7467600" y="2260595"/>
                </a:lnTo>
                <a:cubicBezTo>
                  <a:pt x="7467600" y="2344766"/>
                  <a:pt x="7399366" y="2413000"/>
                  <a:pt x="7315195" y="2413000"/>
                </a:cubicBezTo>
                <a:lnTo>
                  <a:pt x="50800" y="2413000"/>
                </a:lnTo>
                <a:cubicBezTo>
                  <a:pt x="22744" y="2413000"/>
                  <a:pt x="0" y="2390256"/>
                  <a:pt x="0" y="236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>
              <a:alpha val="90196"/>
            </a:srgbClr>
          </a:solidFill>
        </p:spPr>
      </p:sp>
      <p:sp>
        <p:nvSpPr>
          <p:cNvPr id="10" name="Shape 7"/>
          <p:cNvSpPr/>
          <p:nvPr>
            <p:custDataLst>
              <p:tags r:id="rId3"/>
            </p:custDataLst>
          </p:nvPr>
        </p:nvSpPr>
        <p:spPr>
          <a:xfrm>
            <a:off x="533400" y="4597400"/>
            <a:ext cx="50800" cy="2413000"/>
          </a:xfrm>
          <a:custGeom>
            <a:avLst/>
            <a:gdLst/>
            <a:ahLst/>
            <a:cxnLst/>
            <a:rect l="l" t="t" r="r" b="b"/>
            <a:pathLst>
              <a:path w="50800" h="2413000">
                <a:moveTo>
                  <a:pt x="50800" y="0"/>
                </a:moveTo>
                <a:lnTo>
                  <a:pt x="50800" y="0"/>
                </a:lnTo>
                <a:lnTo>
                  <a:pt x="50800" y="2413000"/>
                </a:lnTo>
                <a:lnTo>
                  <a:pt x="50800" y="2413000"/>
                </a:lnTo>
                <a:cubicBezTo>
                  <a:pt x="22763" y="2413000"/>
                  <a:pt x="0" y="2390237"/>
                  <a:pt x="0" y="236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Shape 8"/>
          <p:cNvSpPr/>
          <p:nvPr>
            <p:custDataLst>
              <p:tags r:id="rId4"/>
            </p:custDataLst>
          </p:nvPr>
        </p:nvSpPr>
        <p:spPr>
          <a:xfrm>
            <a:off x="812800" y="4851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2" name="Shape 9"/>
          <p:cNvSpPr/>
          <p:nvPr>
            <p:custDataLst>
              <p:tags r:id="rId5"/>
            </p:custDataLst>
          </p:nvPr>
        </p:nvSpPr>
        <p:spPr>
          <a:xfrm>
            <a:off x="1016000" y="505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38100"/>
                </a:moveTo>
                <a:cubicBezTo>
                  <a:pt x="12799" y="38100"/>
                  <a:pt x="0" y="50899"/>
                  <a:pt x="0" y="66675"/>
                </a:cubicBezTo>
                <a:cubicBezTo>
                  <a:pt x="0" y="75664"/>
                  <a:pt x="4227" y="84118"/>
                  <a:pt x="11430" y="89535"/>
                </a:cubicBezTo>
                <a:lnTo>
                  <a:pt x="135255" y="182404"/>
                </a:lnTo>
                <a:cubicBezTo>
                  <a:pt x="145435" y="190024"/>
                  <a:pt x="159365" y="190024"/>
                  <a:pt x="169545" y="182404"/>
                </a:cubicBezTo>
                <a:lnTo>
                  <a:pt x="293370" y="89535"/>
                </a:lnTo>
                <a:cubicBezTo>
                  <a:pt x="300573" y="84118"/>
                  <a:pt x="304800" y="75664"/>
                  <a:pt x="304800" y="66675"/>
                </a:cubicBezTo>
                <a:cubicBezTo>
                  <a:pt x="304800" y="50899"/>
                  <a:pt x="292001" y="38100"/>
                  <a:pt x="276225" y="38100"/>
                </a:cubicBezTo>
                <a:lnTo>
                  <a:pt x="28575" y="38100"/>
                </a:lnTo>
                <a:close/>
                <a:moveTo>
                  <a:pt x="0" y="116681"/>
                </a:move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6681"/>
                </a:lnTo>
                <a:lnTo>
                  <a:pt x="186690" y="205264"/>
                </a:lnTo>
                <a:cubicBezTo>
                  <a:pt x="166390" y="220504"/>
                  <a:pt x="138410" y="220504"/>
                  <a:pt x="118110" y="205264"/>
                </a:cubicBezTo>
                <a:lnTo>
                  <a:pt x="0" y="116681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13" name="Text 10"/>
          <p:cNvSpPr/>
          <p:nvPr>
            <p:custDataLst>
              <p:tags r:id="rId6"/>
            </p:custDataLst>
          </p:nvPr>
        </p:nvSpPr>
        <p:spPr>
          <a:xfrm>
            <a:off x="1676400" y="50038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联系方式</a:t>
            </a: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7"/>
            </p:custDataLst>
          </p:nvPr>
        </p:nvSpPr>
        <p:spPr>
          <a:xfrm>
            <a:off x="844550" y="5765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31750"/>
                </a:moveTo>
                <a:cubicBezTo>
                  <a:pt x="74414" y="31750"/>
                  <a:pt x="31750" y="74414"/>
                  <a:pt x="31750" y="127000"/>
                </a:cubicBezTo>
                <a:cubicBezTo>
                  <a:pt x="31750" y="179586"/>
                  <a:pt x="74414" y="222250"/>
                  <a:pt x="127000" y="222250"/>
                </a:cubicBezTo>
                <a:cubicBezTo>
                  <a:pt x="135781" y="222250"/>
                  <a:pt x="142875" y="229344"/>
                  <a:pt x="142875" y="238125"/>
                </a:cubicBezTo>
                <a:cubicBezTo>
                  <a:pt x="142875" y="246906"/>
                  <a:pt x="135781" y="254000"/>
                  <a:pt x="127000" y="254000"/>
                </a:cubicBezTo>
                <a:cubicBezTo>
                  <a:pt x="56852" y="254000"/>
                  <a:pt x="0" y="197148"/>
                  <a:pt x="0" y="127000"/>
                </a:cubicBezTo>
                <a:cubicBezTo>
                  <a:pt x="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lnTo>
                  <a:pt x="254000" y="142875"/>
                </a:lnTo>
                <a:cubicBezTo>
                  <a:pt x="254000" y="169168"/>
                  <a:pt x="232668" y="190500"/>
                  <a:pt x="206375" y="190500"/>
                </a:cubicBezTo>
                <a:cubicBezTo>
                  <a:pt x="191839" y="190500"/>
                  <a:pt x="178792" y="183952"/>
                  <a:pt x="170061" y="173682"/>
                </a:cubicBezTo>
                <a:cubicBezTo>
                  <a:pt x="158750" y="184100"/>
                  <a:pt x="143619" y="190500"/>
                  <a:pt x="127000" y="190500"/>
                </a:cubicBezTo>
                <a:cubicBezTo>
                  <a:pt x="91926" y="190500"/>
                  <a:pt x="63500" y="162074"/>
                  <a:pt x="63500" y="127000"/>
                </a:cubicBezTo>
                <a:cubicBezTo>
                  <a:pt x="63500" y="91926"/>
                  <a:pt x="91926" y="63500"/>
                  <a:pt x="127000" y="63500"/>
                </a:cubicBezTo>
                <a:cubicBezTo>
                  <a:pt x="140841" y="63500"/>
                  <a:pt x="153640" y="67915"/>
                  <a:pt x="164058" y="75456"/>
                </a:cubicBezTo>
                <a:cubicBezTo>
                  <a:pt x="166886" y="72975"/>
                  <a:pt x="170557" y="71438"/>
                  <a:pt x="174625" y="71438"/>
                </a:cubicBezTo>
                <a:cubicBezTo>
                  <a:pt x="183406" y="71438"/>
                  <a:pt x="190500" y="78532"/>
                  <a:pt x="190500" y="87313"/>
                </a:cubicBezTo>
                <a:lnTo>
                  <a:pt x="190500" y="142875"/>
                </a:lnTo>
                <a:cubicBezTo>
                  <a:pt x="190500" y="151656"/>
                  <a:pt x="197594" y="158750"/>
                  <a:pt x="206375" y="158750"/>
                </a:cubicBezTo>
                <a:cubicBezTo>
                  <a:pt x="215156" y="158750"/>
                  <a:pt x="222250" y="151656"/>
                  <a:pt x="222250" y="142875"/>
                </a:cubicBezTo>
                <a:lnTo>
                  <a:pt x="222250" y="127000"/>
                </a:lnTo>
                <a:cubicBezTo>
                  <a:pt x="222250" y="74414"/>
                  <a:pt x="179586" y="31750"/>
                  <a:pt x="127000" y="31750"/>
                </a:cubicBezTo>
                <a:close/>
                <a:moveTo>
                  <a:pt x="158750" y="127000"/>
                </a:moveTo>
                <a:cubicBezTo>
                  <a:pt x="158750" y="109477"/>
                  <a:pt x="144523" y="95250"/>
                  <a:pt x="127000" y="95250"/>
                </a:cubicBezTo>
                <a:cubicBezTo>
                  <a:pt x="109477" y="95250"/>
                  <a:pt x="95250" y="109477"/>
                  <a:pt x="95250" y="127000"/>
                </a:cubicBezTo>
                <a:cubicBezTo>
                  <a:pt x="95250" y="144523"/>
                  <a:pt x="109477" y="158750"/>
                  <a:pt x="127000" y="158750"/>
                </a:cubicBezTo>
                <a:cubicBezTo>
                  <a:pt x="144523" y="158750"/>
                  <a:pt x="158750" y="144523"/>
                  <a:pt x="158750" y="12700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5" name="Text 12"/>
          <p:cNvSpPr/>
          <p:nvPr>
            <p:custDataLst>
              <p:tags r:id="rId8"/>
            </p:custDataLst>
          </p:nvPr>
        </p:nvSpPr>
        <p:spPr>
          <a:xfrm>
            <a:off x="1282700" y="5715000"/>
            <a:ext cx="3060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</a:rPr>
              <a:t>10245501453@stu,ecnu.edu.cn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82700" y="6172200"/>
            <a:ext cx="552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9"/>
            </p:custDataLst>
          </p:nvPr>
        </p:nvSpPr>
        <p:spPr>
          <a:xfrm>
            <a:off x="8280400" y="4597400"/>
            <a:ext cx="7467600" cy="2413000"/>
          </a:xfrm>
          <a:custGeom>
            <a:avLst/>
            <a:gdLst/>
            <a:ahLst/>
            <a:cxnLst/>
            <a:rect l="l" t="t" r="r" b="b"/>
            <a:pathLst>
              <a:path w="7467600" h="2413000">
                <a:moveTo>
                  <a:pt x="50800" y="0"/>
                </a:moveTo>
                <a:lnTo>
                  <a:pt x="7315195" y="0"/>
                </a:lnTo>
                <a:cubicBezTo>
                  <a:pt x="7399366" y="0"/>
                  <a:pt x="7467600" y="68234"/>
                  <a:pt x="7467600" y="152405"/>
                </a:cubicBezTo>
                <a:lnTo>
                  <a:pt x="7467600" y="2260595"/>
                </a:lnTo>
                <a:cubicBezTo>
                  <a:pt x="7467600" y="2344766"/>
                  <a:pt x="7399366" y="2413000"/>
                  <a:pt x="7315195" y="2413000"/>
                </a:cubicBezTo>
                <a:lnTo>
                  <a:pt x="50800" y="2413000"/>
                </a:lnTo>
                <a:cubicBezTo>
                  <a:pt x="22744" y="2413000"/>
                  <a:pt x="0" y="2390256"/>
                  <a:pt x="0" y="236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>
              <a:alpha val="90196"/>
            </a:srgbClr>
          </a:solidFill>
        </p:spPr>
      </p:sp>
      <p:sp>
        <p:nvSpPr>
          <p:cNvPr id="19" name="Shape 16"/>
          <p:cNvSpPr/>
          <p:nvPr>
            <p:custDataLst>
              <p:tags r:id="rId10"/>
            </p:custDataLst>
          </p:nvPr>
        </p:nvSpPr>
        <p:spPr>
          <a:xfrm>
            <a:off x="8280400" y="4597400"/>
            <a:ext cx="50800" cy="2413000"/>
          </a:xfrm>
          <a:custGeom>
            <a:avLst/>
            <a:gdLst/>
            <a:ahLst/>
            <a:cxnLst/>
            <a:rect l="l" t="t" r="r" b="b"/>
            <a:pathLst>
              <a:path w="50800" h="2413000">
                <a:moveTo>
                  <a:pt x="50800" y="0"/>
                </a:moveTo>
                <a:lnTo>
                  <a:pt x="50800" y="0"/>
                </a:lnTo>
                <a:lnTo>
                  <a:pt x="50800" y="2413000"/>
                </a:lnTo>
                <a:lnTo>
                  <a:pt x="50800" y="2413000"/>
                </a:lnTo>
                <a:cubicBezTo>
                  <a:pt x="22763" y="2413000"/>
                  <a:pt x="0" y="2390237"/>
                  <a:pt x="0" y="236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0" name="Shape 17"/>
          <p:cNvSpPr/>
          <p:nvPr>
            <p:custDataLst>
              <p:tags r:id="rId11"/>
            </p:custDataLst>
          </p:nvPr>
        </p:nvSpPr>
        <p:spPr>
          <a:xfrm>
            <a:off x="8559800" y="4851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1" name="Shape 18"/>
          <p:cNvSpPr/>
          <p:nvPr>
            <p:custDataLst>
              <p:tags r:id="rId12"/>
            </p:custDataLst>
          </p:nvPr>
        </p:nvSpPr>
        <p:spPr>
          <a:xfrm>
            <a:off x="8782050" y="5054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7625" y="61912"/>
                </a:moveTo>
                <a:cubicBezTo>
                  <a:pt x="55510" y="61912"/>
                  <a:pt x="61912" y="55510"/>
                  <a:pt x="61912" y="47625"/>
                </a:cubicBezTo>
                <a:cubicBezTo>
                  <a:pt x="61912" y="39740"/>
                  <a:pt x="55510" y="33338"/>
                  <a:pt x="47625" y="33338"/>
                </a:cubicBezTo>
                <a:cubicBezTo>
                  <a:pt x="39740" y="33338"/>
                  <a:pt x="33338" y="39740"/>
                  <a:pt x="33338" y="47625"/>
                </a:cubicBezTo>
                <a:cubicBezTo>
                  <a:pt x="33338" y="55510"/>
                  <a:pt x="39740" y="61912"/>
                  <a:pt x="47625" y="61912"/>
                </a:cubicBezTo>
                <a:close/>
                <a:moveTo>
                  <a:pt x="95250" y="47625"/>
                </a:moveTo>
                <a:cubicBezTo>
                  <a:pt x="95250" y="67151"/>
                  <a:pt x="83522" y="83939"/>
                  <a:pt x="66675" y="91261"/>
                </a:cubicBezTo>
                <a:lnTo>
                  <a:pt x="66675" y="133350"/>
                </a:lnTo>
                <a:lnTo>
                  <a:pt x="171450" y="133350"/>
                </a:lnTo>
                <a:cubicBezTo>
                  <a:pt x="187226" y="133350"/>
                  <a:pt x="200025" y="120551"/>
                  <a:pt x="200025" y="104775"/>
                </a:cubicBezTo>
                <a:lnTo>
                  <a:pt x="200025" y="91261"/>
                </a:lnTo>
                <a:cubicBezTo>
                  <a:pt x="183178" y="83939"/>
                  <a:pt x="171450" y="67151"/>
                  <a:pt x="171450" y="47625"/>
                </a:cubicBezTo>
                <a:cubicBezTo>
                  <a:pt x="171450" y="21312"/>
                  <a:pt x="192762" y="0"/>
                  <a:pt x="219075" y="0"/>
                </a:cubicBezTo>
                <a:cubicBezTo>
                  <a:pt x="245388" y="0"/>
                  <a:pt x="266700" y="21312"/>
                  <a:pt x="266700" y="47625"/>
                </a:cubicBezTo>
                <a:cubicBezTo>
                  <a:pt x="266700" y="67151"/>
                  <a:pt x="254972" y="83939"/>
                  <a:pt x="238125" y="91261"/>
                </a:cubicBezTo>
                <a:lnTo>
                  <a:pt x="238125" y="104775"/>
                </a:lnTo>
                <a:cubicBezTo>
                  <a:pt x="238125" y="141625"/>
                  <a:pt x="208300" y="171450"/>
                  <a:pt x="171450" y="171450"/>
                </a:cubicBezTo>
                <a:lnTo>
                  <a:pt x="66675" y="171450"/>
                </a:lnTo>
                <a:lnTo>
                  <a:pt x="66675" y="213539"/>
                </a:lnTo>
                <a:cubicBezTo>
                  <a:pt x="83522" y="220861"/>
                  <a:pt x="95250" y="237649"/>
                  <a:pt x="95250" y="257175"/>
                </a:cubicBezTo>
                <a:cubicBezTo>
                  <a:pt x="95250" y="283488"/>
                  <a:pt x="73938" y="304800"/>
                  <a:pt x="47625" y="304800"/>
                </a:cubicBezTo>
                <a:cubicBezTo>
                  <a:pt x="21312" y="304800"/>
                  <a:pt x="0" y="283488"/>
                  <a:pt x="0" y="257175"/>
                </a:cubicBezTo>
                <a:cubicBezTo>
                  <a:pt x="0" y="237649"/>
                  <a:pt x="11728" y="220861"/>
                  <a:pt x="28575" y="213539"/>
                </a:cubicBezTo>
                <a:lnTo>
                  <a:pt x="28575" y="91321"/>
                </a:lnTo>
                <a:cubicBezTo>
                  <a:pt x="11728" y="83939"/>
                  <a:pt x="0" y="67151"/>
                  <a:pt x="0" y="47625"/>
                </a:cubicBezTo>
                <a:cubicBezTo>
                  <a:pt x="0" y="21312"/>
                  <a:pt x="21312" y="0"/>
                  <a:pt x="47625" y="0"/>
                </a:cubicBezTo>
                <a:cubicBezTo>
                  <a:pt x="73938" y="0"/>
                  <a:pt x="95250" y="21312"/>
                  <a:pt x="95250" y="47625"/>
                </a:cubicBezTo>
                <a:close/>
                <a:moveTo>
                  <a:pt x="233363" y="47625"/>
                </a:moveTo>
                <a:cubicBezTo>
                  <a:pt x="233363" y="39740"/>
                  <a:pt x="226960" y="33338"/>
                  <a:pt x="219075" y="33338"/>
                </a:cubicBezTo>
                <a:cubicBezTo>
                  <a:pt x="211190" y="33338"/>
                  <a:pt x="204787" y="39740"/>
                  <a:pt x="204787" y="47625"/>
                </a:cubicBezTo>
                <a:cubicBezTo>
                  <a:pt x="204787" y="55510"/>
                  <a:pt x="211190" y="61912"/>
                  <a:pt x="219075" y="61912"/>
                </a:cubicBezTo>
                <a:cubicBezTo>
                  <a:pt x="226960" y="61912"/>
                  <a:pt x="233363" y="55510"/>
                  <a:pt x="233363" y="47625"/>
                </a:cubicBezTo>
                <a:close/>
                <a:moveTo>
                  <a:pt x="47625" y="271463"/>
                </a:moveTo>
                <a:cubicBezTo>
                  <a:pt x="55510" y="271463"/>
                  <a:pt x="61912" y="265060"/>
                  <a:pt x="61912" y="257175"/>
                </a:cubicBezTo>
                <a:cubicBezTo>
                  <a:pt x="61912" y="249290"/>
                  <a:pt x="55510" y="242888"/>
                  <a:pt x="47625" y="242888"/>
                </a:cubicBezTo>
                <a:cubicBezTo>
                  <a:pt x="39740" y="242888"/>
                  <a:pt x="33338" y="249290"/>
                  <a:pt x="33338" y="257175"/>
                </a:cubicBezTo>
                <a:cubicBezTo>
                  <a:pt x="33338" y="265060"/>
                  <a:pt x="39740" y="271463"/>
                  <a:pt x="47625" y="271463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2" name="Text 19"/>
          <p:cNvSpPr/>
          <p:nvPr>
            <p:custDataLst>
              <p:tags r:id="rId13"/>
            </p:custDataLst>
          </p:nvPr>
        </p:nvSpPr>
        <p:spPr>
          <a:xfrm>
            <a:off x="9423400" y="50038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项目仓库</a:t>
            </a:r>
            <a:endParaRPr lang="en-US" sz="1600" dirty="0"/>
          </a:p>
        </p:txBody>
      </p:sp>
      <p:sp>
        <p:nvSpPr>
          <p:cNvPr id="23" name="Text 20"/>
          <p:cNvSpPr/>
          <p:nvPr>
            <p:custDataLst>
              <p:tags r:id="rId14"/>
            </p:custDataLst>
          </p:nvPr>
        </p:nvSpPr>
        <p:spPr>
          <a:xfrm>
            <a:off x="8559800" y="5715000"/>
            <a:ext cx="70358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代码完全开源，欢迎社区协作与二次开发</a:t>
            </a:r>
            <a:endParaRPr lang="en-US" sz="1600" dirty="0"/>
          </a:p>
        </p:txBody>
      </p:sp>
      <p:sp>
        <p:nvSpPr>
          <p:cNvPr id="24" name="Shape 21"/>
          <p:cNvSpPr/>
          <p:nvPr>
            <p:custDataLst>
              <p:tags r:id="rId15"/>
            </p:custDataLst>
          </p:nvPr>
        </p:nvSpPr>
        <p:spPr>
          <a:xfrm>
            <a:off x="8559800" y="6146800"/>
            <a:ext cx="6934200" cy="609600"/>
          </a:xfrm>
          <a:custGeom>
            <a:avLst/>
            <a:gdLst/>
            <a:ahLst/>
            <a:cxnLst/>
            <a:rect l="l" t="t" r="r" b="b"/>
            <a:pathLst>
              <a:path w="6934200" h="609600">
                <a:moveTo>
                  <a:pt x="101602" y="0"/>
                </a:moveTo>
                <a:lnTo>
                  <a:pt x="6832598" y="0"/>
                </a:lnTo>
                <a:cubicBezTo>
                  <a:pt x="6888711" y="0"/>
                  <a:pt x="6934200" y="45489"/>
                  <a:pt x="6934200" y="101602"/>
                </a:cubicBezTo>
                <a:lnTo>
                  <a:pt x="6934200" y="507998"/>
                </a:lnTo>
                <a:cubicBezTo>
                  <a:pt x="6934200" y="564111"/>
                  <a:pt x="6888711" y="609600"/>
                  <a:pt x="6832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1D21"/>
          </a:solidFill>
        </p:spPr>
        <p:txBody>
          <a:bodyPr/>
          <a:p>
            <a:r>
              <a:rPr lang="en-US" altLang="zh-CN" sz="3200">
                <a:solidFill>
                  <a:schemeClr val="bg1"/>
                </a:solidFill>
              </a:rPr>
              <a:t>OpenRank-Peanut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8712200" y="6299200"/>
            <a:ext cx="673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08000" y="7264400"/>
            <a:ext cx="15240000" cy="1371600"/>
          </a:xfrm>
          <a:custGeom>
            <a:avLst/>
            <a:gdLst/>
            <a:ahLst/>
            <a:cxnLst/>
            <a:rect l="l" t="t" r="r" b="b"/>
            <a:pathLst>
              <a:path w="15240000" h="1371600">
                <a:moveTo>
                  <a:pt x="152398" y="0"/>
                </a:moveTo>
                <a:lnTo>
                  <a:pt x="15087602" y="0"/>
                </a:lnTo>
                <a:cubicBezTo>
                  <a:pt x="15171769" y="0"/>
                  <a:pt x="15240000" y="68231"/>
                  <a:pt x="15240000" y="152398"/>
                </a:cubicBezTo>
                <a:lnTo>
                  <a:pt x="15240000" y="1219202"/>
                </a:lnTo>
                <a:cubicBezTo>
                  <a:pt x="15240000" y="1303369"/>
                  <a:pt x="15171769" y="1371600"/>
                  <a:pt x="15087602" y="1371600"/>
                </a:cubicBezTo>
                <a:lnTo>
                  <a:pt x="152398" y="1371600"/>
                </a:lnTo>
                <a:cubicBezTo>
                  <a:pt x="68231" y="1371600"/>
                  <a:pt x="0" y="1303369"/>
                  <a:pt x="0" y="1219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50000">
                <a:srgbClr val="D9A443"/>
              </a:gs>
              <a:gs pos="100000">
                <a:srgbClr val="4A6D85"/>
              </a:gs>
            </a:gsLst>
            <a:lin ang="0" scaled="1"/>
          </a:gradFill>
        </p:spPr>
      </p:sp>
      <p:sp>
        <p:nvSpPr>
          <p:cNvPr id="27" name="Shape 24"/>
          <p:cNvSpPr/>
          <p:nvPr/>
        </p:nvSpPr>
        <p:spPr>
          <a:xfrm>
            <a:off x="838200" y="7645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71807" y="0"/>
                </a:moveTo>
                <a:lnTo>
                  <a:pt x="438507" y="0"/>
                </a:lnTo>
                <a:cubicBezTo>
                  <a:pt x="470059" y="0"/>
                  <a:pt x="495776" y="25956"/>
                  <a:pt x="494586" y="57388"/>
                </a:cubicBezTo>
                <a:cubicBezTo>
                  <a:pt x="494348" y="63698"/>
                  <a:pt x="494109" y="70009"/>
                  <a:pt x="493752" y="76200"/>
                </a:cubicBezTo>
                <a:lnTo>
                  <a:pt x="552807" y="76200"/>
                </a:lnTo>
                <a:cubicBezTo>
                  <a:pt x="583883" y="76200"/>
                  <a:pt x="611267" y="101918"/>
                  <a:pt x="608886" y="135493"/>
                </a:cubicBezTo>
                <a:cubicBezTo>
                  <a:pt x="599956" y="258961"/>
                  <a:pt x="536853" y="326827"/>
                  <a:pt x="468392" y="362307"/>
                </a:cubicBezTo>
                <a:cubicBezTo>
                  <a:pt x="449580" y="372070"/>
                  <a:pt x="430411" y="379333"/>
                  <a:pt x="412194" y="384691"/>
                </a:cubicBezTo>
                <a:cubicBezTo>
                  <a:pt x="388144" y="418743"/>
                  <a:pt x="363141" y="436721"/>
                  <a:pt x="343257" y="446365"/>
                </a:cubicBezTo>
                <a:lnTo>
                  <a:pt x="343257" y="533400"/>
                </a:lnTo>
                <a:lnTo>
                  <a:pt x="419457" y="533400"/>
                </a:lnTo>
                <a:cubicBezTo>
                  <a:pt x="440531" y="533400"/>
                  <a:pt x="457557" y="550426"/>
                  <a:pt x="457557" y="571500"/>
                </a:cubicBezTo>
                <a:cubicBezTo>
                  <a:pt x="457557" y="592574"/>
                  <a:pt x="440531" y="609600"/>
                  <a:pt x="419457" y="609600"/>
                </a:cubicBezTo>
                <a:lnTo>
                  <a:pt x="190857" y="609600"/>
                </a:lnTo>
                <a:cubicBezTo>
                  <a:pt x="169783" y="609600"/>
                  <a:pt x="152757" y="592574"/>
                  <a:pt x="152757" y="571500"/>
                </a:cubicBezTo>
                <a:cubicBezTo>
                  <a:pt x="152757" y="550426"/>
                  <a:pt x="169783" y="533400"/>
                  <a:pt x="190857" y="533400"/>
                </a:cubicBezTo>
                <a:lnTo>
                  <a:pt x="267057" y="533400"/>
                </a:lnTo>
                <a:lnTo>
                  <a:pt x="267057" y="446365"/>
                </a:lnTo>
                <a:cubicBezTo>
                  <a:pt x="248007" y="437197"/>
                  <a:pt x="224314" y="420172"/>
                  <a:pt x="201216" y="388858"/>
                </a:cubicBezTo>
                <a:cubicBezTo>
                  <a:pt x="179308" y="383143"/>
                  <a:pt x="155496" y="374452"/>
                  <a:pt x="132278" y="361355"/>
                </a:cubicBezTo>
                <a:cubicBezTo>
                  <a:pt x="67866" y="325279"/>
                  <a:pt x="9763" y="257294"/>
                  <a:pt x="1429" y="135255"/>
                </a:cubicBezTo>
                <a:cubicBezTo>
                  <a:pt x="-833" y="101798"/>
                  <a:pt x="26432" y="76081"/>
                  <a:pt x="57507" y="76081"/>
                </a:cubicBezTo>
                <a:lnTo>
                  <a:pt x="116562" y="76081"/>
                </a:lnTo>
                <a:cubicBezTo>
                  <a:pt x="116205" y="69890"/>
                  <a:pt x="115967" y="63698"/>
                  <a:pt x="115729" y="57269"/>
                </a:cubicBezTo>
                <a:cubicBezTo>
                  <a:pt x="114538" y="25717"/>
                  <a:pt x="140256" y="-119"/>
                  <a:pt x="171807" y="-119"/>
                </a:cubicBezTo>
                <a:close/>
                <a:moveTo>
                  <a:pt x="120848" y="133350"/>
                </a:moveTo>
                <a:lnTo>
                  <a:pt x="58460" y="133350"/>
                </a:lnTo>
                <a:cubicBezTo>
                  <a:pt x="65842" y="234196"/>
                  <a:pt x="112157" y="284678"/>
                  <a:pt x="159901" y="311468"/>
                </a:cubicBezTo>
                <a:cubicBezTo>
                  <a:pt x="142756" y="267057"/>
                  <a:pt x="128588" y="209074"/>
                  <a:pt x="120848" y="133350"/>
                </a:cubicBezTo>
                <a:close/>
                <a:moveTo>
                  <a:pt x="452437" y="305753"/>
                </a:moveTo>
                <a:cubicBezTo>
                  <a:pt x="500658" y="277416"/>
                  <a:pt x="544235" y="227052"/>
                  <a:pt x="551617" y="133350"/>
                </a:cubicBezTo>
                <a:lnTo>
                  <a:pt x="489347" y="133350"/>
                </a:lnTo>
                <a:cubicBezTo>
                  <a:pt x="481965" y="205859"/>
                  <a:pt x="468630" y="262176"/>
                  <a:pt x="452437" y="305753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8" name="Text 25"/>
          <p:cNvSpPr/>
          <p:nvPr/>
        </p:nvSpPr>
        <p:spPr>
          <a:xfrm>
            <a:off x="1727200" y="7543800"/>
            <a:ext cx="3822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DataPioneers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727200" y="8001000"/>
            <a:ext cx="378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华东师范大学 · 数据科学与工程学院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2103100" y="7518400"/>
            <a:ext cx="339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rgbClr val="1A1D2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OpenRank 2025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179300" y="8026400"/>
            <a:ext cx="3314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开源数字生态分析与应用创新赛</a:t>
            </a:r>
            <a:endParaRPr lang="en-US" sz="1600" dirty="0"/>
          </a:p>
        </p:txBody>
      </p:sp>
      <p:sp>
        <p:nvSpPr>
          <p:cNvPr id="32" name="Shape 11"/>
          <p:cNvSpPr/>
          <p:nvPr>
            <p:custDataLst>
              <p:tags r:id="rId16"/>
            </p:custDataLst>
          </p:nvPr>
        </p:nvSpPr>
        <p:spPr>
          <a:xfrm>
            <a:off x="844550" y="637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31750"/>
                </a:moveTo>
                <a:cubicBezTo>
                  <a:pt x="74414" y="31750"/>
                  <a:pt x="31750" y="74414"/>
                  <a:pt x="31750" y="127000"/>
                </a:cubicBezTo>
                <a:cubicBezTo>
                  <a:pt x="31750" y="179586"/>
                  <a:pt x="74414" y="222250"/>
                  <a:pt x="127000" y="222250"/>
                </a:cubicBezTo>
                <a:cubicBezTo>
                  <a:pt x="135781" y="222250"/>
                  <a:pt x="142875" y="229344"/>
                  <a:pt x="142875" y="238125"/>
                </a:cubicBezTo>
                <a:cubicBezTo>
                  <a:pt x="142875" y="246906"/>
                  <a:pt x="135781" y="254000"/>
                  <a:pt x="127000" y="254000"/>
                </a:cubicBezTo>
                <a:cubicBezTo>
                  <a:pt x="56852" y="254000"/>
                  <a:pt x="0" y="197148"/>
                  <a:pt x="0" y="127000"/>
                </a:cubicBezTo>
                <a:cubicBezTo>
                  <a:pt x="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lnTo>
                  <a:pt x="254000" y="142875"/>
                </a:lnTo>
                <a:cubicBezTo>
                  <a:pt x="254000" y="169168"/>
                  <a:pt x="232668" y="190500"/>
                  <a:pt x="206375" y="190500"/>
                </a:cubicBezTo>
                <a:cubicBezTo>
                  <a:pt x="191839" y="190500"/>
                  <a:pt x="178792" y="183952"/>
                  <a:pt x="170061" y="173682"/>
                </a:cubicBezTo>
                <a:cubicBezTo>
                  <a:pt x="158750" y="184100"/>
                  <a:pt x="143619" y="190500"/>
                  <a:pt x="127000" y="190500"/>
                </a:cubicBezTo>
                <a:cubicBezTo>
                  <a:pt x="91926" y="190500"/>
                  <a:pt x="63500" y="162074"/>
                  <a:pt x="63500" y="127000"/>
                </a:cubicBezTo>
                <a:cubicBezTo>
                  <a:pt x="63500" y="91926"/>
                  <a:pt x="91926" y="63500"/>
                  <a:pt x="127000" y="63500"/>
                </a:cubicBezTo>
                <a:cubicBezTo>
                  <a:pt x="140841" y="63500"/>
                  <a:pt x="153640" y="67915"/>
                  <a:pt x="164058" y="75456"/>
                </a:cubicBezTo>
                <a:cubicBezTo>
                  <a:pt x="166886" y="72975"/>
                  <a:pt x="170557" y="71438"/>
                  <a:pt x="174625" y="71438"/>
                </a:cubicBezTo>
                <a:cubicBezTo>
                  <a:pt x="183406" y="71438"/>
                  <a:pt x="190500" y="78532"/>
                  <a:pt x="190500" y="87313"/>
                </a:cubicBezTo>
                <a:lnTo>
                  <a:pt x="190500" y="142875"/>
                </a:lnTo>
                <a:cubicBezTo>
                  <a:pt x="190500" y="151656"/>
                  <a:pt x="197594" y="158750"/>
                  <a:pt x="206375" y="158750"/>
                </a:cubicBezTo>
                <a:cubicBezTo>
                  <a:pt x="215156" y="158750"/>
                  <a:pt x="222250" y="151656"/>
                  <a:pt x="222250" y="142875"/>
                </a:cubicBezTo>
                <a:lnTo>
                  <a:pt x="222250" y="127000"/>
                </a:lnTo>
                <a:cubicBezTo>
                  <a:pt x="222250" y="74414"/>
                  <a:pt x="179586" y="31750"/>
                  <a:pt x="127000" y="31750"/>
                </a:cubicBezTo>
                <a:close/>
                <a:moveTo>
                  <a:pt x="158750" y="127000"/>
                </a:moveTo>
                <a:cubicBezTo>
                  <a:pt x="158750" y="109477"/>
                  <a:pt x="144523" y="95250"/>
                  <a:pt x="127000" y="95250"/>
                </a:cubicBezTo>
                <a:cubicBezTo>
                  <a:pt x="109477" y="95250"/>
                  <a:pt x="95250" y="109477"/>
                  <a:pt x="95250" y="127000"/>
                </a:cubicBezTo>
                <a:cubicBezTo>
                  <a:pt x="95250" y="144523"/>
                  <a:pt x="109477" y="158750"/>
                  <a:pt x="127000" y="158750"/>
                </a:cubicBezTo>
                <a:cubicBezTo>
                  <a:pt x="144523" y="158750"/>
                  <a:pt x="158750" y="144523"/>
                  <a:pt x="158750" y="12700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6" name="文本框 15"/>
          <p:cNvSpPr txBox="1"/>
          <p:nvPr/>
        </p:nvSpPr>
        <p:spPr>
          <a:xfrm>
            <a:off x="7670346" y="4114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143000" y="6308271"/>
            <a:ext cx="424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zhouyichen118@163.com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8168" y="512577"/>
            <a:ext cx="683435" cy="683435"/>
          </a:xfrm>
          <a:custGeom>
            <a:avLst/>
            <a:gdLst/>
            <a:ahLst/>
            <a:cxnLst/>
            <a:rect l="l" t="t" r="r" b="b"/>
            <a:pathLst>
              <a:path w="683435" h="683435">
                <a:moveTo>
                  <a:pt x="97636" y="0"/>
                </a:moveTo>
                <a:lnTo>
                  <a:pt x="585800" y="0"/>
                </a:lnTo>
                <a:cubicBezTo>
                  <a:pt x="639722" y="0"/>
                  <a:pt x="683435" y="43713"/>
                  <a:pt x="683435" y="97636"/>
                </a:cubicBezTo>
                <a:lnTo>
                  <a:pt x="683435" y="585800"/>
                </a:lnTo>
                <a:cubicBezTo>
                  <a:pt x="683435" y="639722"/>
                  <a:pt x="639722" y="683435"/>
                  <a:pt x="585800" y="683435"/>
                </a:cubicBezTo>
                <a:lnTo>
                  <a:pt x="97636" y="683435"/>
                </a:lnTo>
                <a:cubicBezTo>
                  <a:pt x="43713" y="683435"/>
                  <a:pt x="0" y="639722"/>
                  <a:pt x="0" y="585800"/>
                </a:cubicBezTo>
                <a:lnTo>
                  <a:pt x="0" y="97636"/>
                </a:lnTo>
                <a:cubicBezTo>
                  <a:pt x="0" y="43713"/>
                  <a:pt x="43713" y="0"/>
                  <a:pt x="9763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" name="Shape 1"/>
          <p:cNvSpPr/>
          <p:nvPr/>
        </p:nvSpPr>
        <p:spPr>
          <a:xfrm>
            <a:off x="720048" y="707844"/>
            <a:ext cx="219676" cy="292901"/>
          </a:xfrm>
          <a:custGeom>
            <a:avLst/>
            <a:gdLst/>
            <a:ahLst/>
            <a:cxnLst/>
            <a:rect l="l" t="t" r="r" b="b"/>
            <a:pathLst>
              <a:path w="219676" h="292901">
                <a:moveTo>
                  <a:pt x="167560" y="219676"/>
                </a:moveTo>
                <a:cubicBezTo>
                  <a:pt x="171736" y="206918"/>
                  <a:pt x="180088" y="195363"/>
                  <a:pt x="189527" y="185409"/>
                </a:cubicBezTo>
                <a:cubicBezTo>
                  <a:pt x="208234" y="165729"/>
                  <a:pt x="219676" y="139128"/>
                  <a:pt x="219676" y="109838"/>
                </a:cubicBezTo>
                <a:cubicBezTo>
                  <a:pt x="219676" y="49198"/>
                  <a:pt x="170477" y="0"/>
                  <a:pt x="109838" y="0"/>
                </a:cubicBezTo>
                <a:cubicBezTo>
                  <a:pt x="49198" y="0"/>
                  <a:pt x="0" y="49198"/>
                  <a:pt x="0" y="109838"/>
                </a:cubicBezTo>
                <a:cubicBezTo>
                  <a:pt x="0" y="139128"/>
                  <a:pt x="11441" y="165729"/>
                  <a:pt x="30148" y="185409"/>
                </a:cubicBezTo>
                <a:cubicBezTo>
                  <a:pt x="39587" y="195363"/>
                  <a:pt x="47997" y="206918"/>
                  <a:pt x="52116" y="219676"/>
                </a:cubicBezTo>
                <a:lnTo>
                  <a:pt x="167503" y="219676"/>
                </a:lnTo>
                <a:close/>
                <a:moveTo>
                  <a:pt x="164757" y="247135"/>
                </a:moveTo>
                <a:lnTo>
                  <a:pt x="54919" y="247135"/>
                </a:lnTo>
                <a:lnTo>
                  <a:pt x="54919" y="256288"/>
                </a:lnTo>
                <a:cubicBezTo>
                  <a:pt x="54919" y="281574"/>
                  <a:pt x="75399" y="302054"/>
                  <a:pt x="100685" y="302054"/>
                </a:cubicBezTo>
                <a:lnTo>
                  <a:pt x="118991" y="302054"/>
                </a:lnTo>
                <a:cubicBezTo>
                  <a:pt x="144277" y="302054"/>
                  <a:pt x="164757" y="281574"/>
                  <a:pt x="164757" y="256288"/>
                </a:cubicBezTo>
                <a:lnTo>
                  <a:pt x="164757" y="247135"/>
                </a:lnTo>
                <a:close/>
                <a:moveTo>
                  <a:pt x="105261" y="64072"/>
                </a:moveTo>
                <a:cubicBezTo>
                  <a:pt x="82493" y="64072"/>
                  <a:pt x="64072" y="82493"/>
                  <a:pt x="64072" y="105261"/>
                </a:cubicBezTo>
                <a:cubicBezTo>
                  <a:pt x="64072" y="112870"/>
                  <a:pt x="57951" y="118991"/>
                  <a:pt x="50342" y="118991"/>
                </a:cubicBezTo>
                <a:cubicBezTo>
                  <a:pt x="42734" y="118991"/>
                  <a:pt x="36613" y="112870"/>
                  <a:pt x="36613" y="105261"/>
                </a:cubicBezTo>
                <a:cubicBezTo>
                  <a:pt x="36613" y="67333"/>
                  <a:pt x="67333" y="36613"/>
                  <a:pt x="105261" y="36613"/>
                </a:cubicBezTo>
                <a:cubicBezTo>
                  <a:pt x="112870" y="36613"/>
                  <a:pt x="118991" y="42734"/>
                  <a:pt x="118991" y="50342"/>
                </a:cubicBezTo>
                <a:cubicBezTo>
                  <a:pt x="118991" y="57951"/>
                  <a:pt x="112870" y="64072"/>
                  <a:pt x="105261" y="64072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318054" y="488168"/>
            <a:ext cx="2636108" cy="585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15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选题背景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318054" y="1171604"/>
            <a:ext cx="1562138" cy="48817"/>
          </a:xfrm>
          <a:custGeom>
            <a:avLst/>
            <a:gdLst/>
            <a:ahLst/>
            <a:cxnLst/>
            <a:rect l="l" t="t" r="r" b="b"/>
            <a:pathLst>
              <a:path w="1562138" h="48817">
                <a:moveTo>
                  <a:pt x="0" y="0"/>
                </a:moveTo>
                <a:lnTo>
                  <a:pt x="1562138" y="0"/>
                </a:lnTo>
                <a:lnTo>
                  <a:pt x="1562138" y="48817"/>
                </a:lnTo>
                <a:lnTo>
                  <a:pt x="0" y="48817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6" name="Shape 4"/>
          <p:cNvSpPr/>
          <p:nvPr/>
        </p:nvSpPr>
        <p:spPr>
          <a:xfrm>
            <a:off x="512577" y="1513321"/>
            <a:ext cx="9018907" cy="4442330"/>
          </a:xfrm>
          <a:custGeom>
            <a:avLst/>
            <a:gdLst/>
            <a:ahLst/>
            <a:cxnLst/>
            <a:rect l="l" t="t" r="r" b="b"/>
            <a:pathLst>
              <a:path w="9018907" h="4442330">
                <a:moveTo>
                  <a:pt x="48817" y="0"/>
                </a:moveTo>
                <a:lnTo>
                  <a:pt x="8872443" y="0"/>
                </a:lnTo>
                <a:cubicBezTo>
                  <a:pt x="8953333" y="0"/>
                  <a:pt x="9018907" y="65574"/>
                  <a:pt x="9018907" y="146464"/>
                </a:cubicBezTo>
                <a:lnTo>
                  <a:pt x="9018907" y="4295867"/>
                </a:lnTo>
                <a:cubicBezTo>
                  <a:pt x="9018907" y="4376756"/>
                  <a:pt x="8953333" y="4442330"/>
                  <a:pt x="8872443" y="4442330"/>
                </a:cubicBezTo>
                <a:lnTo>
                  <a:pt x="48817" y="4442330"/>
                </a:lnTo>
                <a:cubicBezTo>
                  <a:pt x="21856" y="4442330"/>
                  <a:pt x="0" y="4420474"/>
                  <a:pt x="0" y="4393514"/>
                </a:cubicBezTo>
                <a:lnTo>
                  <a:pt x="0" y="48817"/>
                </a:lnTo>
                <a:cubicBezTo>
                  <a:pt x="0" y="21874"/>
                  <a:pt x="21874" y="0"/>
                  <a:pt x="4881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3238"/>
              </a:gs>
              <a:gs pos="100000">
                <a:srgbClr val="1A1D21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512577" y="1513321"/>
            <a:ext cx="48817" cy="4442330"/>
          </a:xfrm>
          <a:custGeom>
            <a:avLst/>
            <a:gdLst/>
            <a:ahLst/>
            <a:cxnLst/>
            <a:rect l="l" t="t" r="r" b="b"/>
            <a:pathLst>
              <a:path w="48817" h="4442330">
                <a:moveTo>
                  <a:pt x="48817" y="0"/>
                </a:moveTo>
                <a:lnTo>
                  <a:pt x="48817" y="0"/>
                </a:lnTo>
                <a:lnTo>
                  <a:pt x="48817" y="4442330"/>
                </a:lnTo>
                <a:lnTo>
                  <a:pt x="48817" y="4442330"/>
                </a:lnTo>
                <a:cubicBezTo>
                  <a:pt x="21856" y="4442330"/>
                  <a:pt x="0" y="4420474"/>
                  <a:pt x="0" y="4393514"/>
                </a:cubicBezTo>
                <a:lnTo>
                  <a:pt x="0" y="48817"/>
                </a:lnTo>
                <a:cubicBezTo>
                  <a:pt x="0" y="21874"/>
                  <a:pt x="21874" y="0"/>
                  <a:pt x="4881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Shape 6"/>
          <p:cNvSpPr/>
          <p:nvPr/>
        </p:nvSpPr>
        <p:spPr>
          <a:xfrm>
            <a:off x="817682" y="1806222"/>
            <a:ext cx="292901" cy="292901"/>
          </a:xfrm>
          <a:custGeom>
            <a:avLst/>
            <a:gdLst/>
            <a:ahLst/>
            <a:cxnLst/>
            <a:rect l="l" t="t" r="r" b="b"/>
            <a:pathLst>
              <a:path w="292901" h="292901">
                <a:moveTo>
                  <a:pt x="36613" y="36613"/>
                </a:moveTo>
                <a:cubicBezTo>
                  <a:pt x="36613" y="26487"/>
                  <a:pt x="28432" y="18306"/>
                  <a:pt x="18306" y="18306"/>
                </a:cubicBezTo>
                <a:cubicBezTo>
                  <a:pt x="8181" y="18306"/>
                  <a:pt x="0" y="26487"/>
                  <a:pt x="0" y="36613"/>
                </a:cubicBezTo>
                <a:lnTo>
                  <a:pt x="0" y="228829"/>
                </a:lnTo>
                <a:cubicBezTo>
                  <a:pt x="0" y="254114"/>
                  <a:pt x="20480" y="274595"/>
                  <a:pt x="45766" y="274595"/>
                </a:cubicBezTo>
                <a:lnTo>
                  <a:pt x="274595" y="274595"/>
                </a:lnTo>
                <a:cubicBezTo>
                  <a:pt x="284720" y="274595"/>
                  <a:pt x="292901" y="266414"/>
                  <a:pt x="292901" y="256288"/>
                </a:cubicBezTo>
                <a:cubicBezTo>
                  <a:pt x="292901" y="246163"/>
                  <a:pt x="284720" y="237982"/>
                  <a:pt x="274595" y="237982"/>
                </a:cubicBezTo>
                <a:lnTo>
                  <a:pt x="45766" y="237982"/>
                </a:lnTo>
                <a:cubicBezTo>
                  <a:pt x="40732" y="237982"/>
                  <a:pt x="36613" y="233863"/>
                  <a:pt x="36613" y="228829"/>
                </a:cubicBezTo>
                <a:lnTo>
                  <a:pt x="36613" y="36613"/>
                </a:lnTo>
                <a:close/>
                <a:moveTo>
                  <a:pt x="269217" y="86154"/>
                </a:moveTo>
                <a:cubicBezTo>
                  <a:pt x="276368" y="79003"/>
                  <a:pt x="276368" y="67390"/>
                  <a:pt x="269217" y="60239"/>
                </a:cubicBezTo>
                <a:cubicBezTo>
                  <a:pt x="262066" y="53088"/>
                  <a:pt x="250453" y="53088"/>
                  <a:pt x="243302" y="60239"/>
                </a:cubicBezTo>
                <a:lnTo>
                  <a:pt x="183063" y="120536"/>
                </a:lnTo>
                <a:lnTo>
                  <a:pt x="150226" y="87756"/>
                </a:lnTo>
                <a:cubicBezTo>
                  <a:pt x="143075" y="80605"/>
                  <a:pt x="131462" y="80605"/>
                  <a:pt x="124311" y="87756"/>
                </a:cubicBezTo>
                <a:lnTo>
                  <a:pt x="69392" y="142675"/>
                </a:lnTo>
                <a:cubicBezTo>
                  <a:pt x="62241" y="149826"/>
                  <a:pt x="62241" y="161439"/>
                  <a:pt x="69392" y="168590"/>
                </a:cubicBezTo>
                <a:cubicBezTo>
                  <a:pt x="76543" y="175741"/>
                  <a:pt x="88156" y="175741"/>
                  <a:pt x="95307" y="168590"/>
                </a:cubicBezTo>
                <a:lnTo>
                  <a:pt x="137297" y="126600"/>
                </a:lnTo>
                <a:lnTo>
                  <a:pt x="170134" y="159436"/>
                </a:lnTo>
                <a:cubicBezTo>
                  <a:pt x="177285" y="166587"/>
                  <a:pt x="188898" y="166587"/>
                  <a:pt x="196049" y="159436"/>
                </a:cubicBezTo>
                <a:lnTo>
                  <a:pt x="269274" y="86211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9" name="Text 7"/>
          <p:cNvSpPr/>
          <p:nvPr/>
        </p:nvSpPr>
        <p:spPr>
          <a:xfrm>
            <a:off x="1293646" y="1757405"/>
            <a:ext cx="2782559" cy="39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开源生态数据化趋势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1069" y="2392024"/>
            <a:ext cx="390535" cy="390535"/>
          </a:xfrm>
          <a:custGeom>
            <a:avLst/>
            <a:gdLst/>
            <a:ahLst/>
            <a:cxnLst/>
            <a:rect l="l" t="t" r="r" b="b"/>
            <a:pathLst>
              <a:path w="390535" h="390535">
                <a:moveTo>
                  <a:pt x="195267" y="0"/>
                </a:moveTo>
                <a:lnTo>
                  <a:pt x="195267" y="0"/>
                </a:lnTo>
                <a:cubicBezTo>
                  <a:pt x="303038" y="0"/>
                  <a:pt x="390535" y="87496"/>
                  <a:pt x="390535" y="195267"/>
                </a:cubicBezTo>
                <a:lnTo>
                  <a:pt x="390535" y="195267"/>
                </a:lnTo>
                <a:cubicBezTo>
                  <a:pt x="390535" y="303038"/>
                  <a:pt x="303038" y="390535"/>
                  <a:pt x="195267" y="390535"/>
                </a:cubicBezTo>
                <a:lnTo>
                  <a:pt x="195267" y="390535"/>
                </a:lnTo>
                <a:cubicBezTo>
                  <a:pt x="87496" y="390535"/>
                  <a:pt x="0" y="303038"/>
                  <a:pt x="0" y="195267"/>
                </a:cubicBezTo>
                <a:lnTo>
                  <a:pt x="0" y="195267"/>
                </a:lnTo>
                <a:cubicBezTo>
                  <a:pt x="0" y="87496"/>
                  <a:pt x="87496" y="0"/>
                  <a:pt x="19526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Text 9"/>
          <p:cNvSpPr/>
          <p:nvPr/>
        </p:nvSpPr>
        <p:spPr>
          <a:xfrm>
            <a:off x="933113" y="2416432"/>
            <a:ext cx="195267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18054" y="2343207"/>
            <a:ext cx="80791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开源项目呈爆炸式增长，数据量庞大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18054" y="2733742"/>
            <a:ext cx="8066979" cy="6346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GitHub全球开发者已超过1亿，开源项目数量呈现指数级增长，传统人工评估方式无法满足大规模社区治理需求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1069" y="3563628"/>
            <a:ext cx="390535" cy="390535"/>
          </a:xfrm>
          <a:custGeom>
            <a:avLst/>
            <a:gdLst/>
            <a:ahLst/>
            <a:cxnLst/>
            <a:rect l="l" t="t" r="r" b="b"/>
            <a:pathLst>
              <a:path w="390535" h="390535">
                <a:moveTo>
                  <a:pt x="195267" y="0"/>
                </a:moveTo>
                <a:lnTo>
                  <a:pt x="195267" y="0"/>
                </a:lnTo>
                <a:cubicBezTo>
                  <a:pt x="303038" y="0"/>
                  <a:pt x="390535" y="87496"/>
                  <a:pt x="390535" y="195267"/>
                </a:cubicBezTo>
                <a:lnTo>
                  <a:pt x="390535" y="195267"/>
                </a:lnTo>
                <a:cubicBezTo>
                  <a:pt x="390535" y="303038"/>
                  <a:pt x="303038" y="390535"/>
                  <a:pt x="195267" y="390535"/>
                </a:cubicBezTo>
                <a:lnTo>
                  <a:pt x="195267" y="390535"/>
                </a:lnTo>
                <a:cubicBezTo>
                  <a:pt x="87496" y="390535"/>
                  <a:pt x="0" y="303038"/>
                  <a:pt x="0" y="195267"/>
                </a:cubicBezTo>
                <a:lnTo>
                  <a:pt x="0" y="195267"/>
                </a:lnTo>
                <a:cubicBezTo>
                  <a:pt x="0" y="87496"/>
                  <a:pt x="87496" y="0"/>
                  <a:pt x="19526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5" name="Text 13"/>
          <p:cNvSpPr/>
          <p:nvPr/>
        </p:nvSpPr>
        <p:spPr>
          <a:xfrm>
            <a:off x="914553" y="3588036"/>
            <a:ext cx="231880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18054" y="3514811"/>
            <a:ext cx="80791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数据驱动分析成为社区治理、项目评估的关键手段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18054" y="3905345"/>
            <a:ext cx="8066979" cy="6346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从代码贡献到时序数据，从协作网络到行为模式，数据科学方法正在重塑开源社区的运营与治理范式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81069" y="4735231"/>
            <a:ext cx="390535" cy="390535"/>
          </a:xfrm>
          <a:custGeom>
            <a:avLst/>
            <a:gdLst/>
            <a:ahLst/>
            <a:cxnLst/>
            <a:rect l="l" t="t" r="r" b="b"/>
            <a:pathLst>
              <a:path w="390535" h="390535">
                <a:moveTo>
                  <a:pt x="195267" y="0"/>
                </a:moveTo>
                <a:lnTo>
                  <a:pt x="195267" y="0"/>
                </a:lnTo>
                <a:cubicBezTo>
                  <a:pt x="303038" y="0"/>
                  <a:pt x="390535" y="87496"/>
                  <a:pt x="390535" y="195267"/>
                </a:cubicBezTo>
                <a:lnTo>
                  <a:pt x="390535" y="195267"/>
                </a:lnTo>
                <a:cubicBezTo>
                  <a:pt x="390535" y="303038"/>
                  <a:pt x="303038" y="390535"/>
                  <a:pt x="195267" y="390535"/>
                </a:cubicBezTo>
                <a:lnTo>
                  <a:pt x="195267" y="390535"/>
                </a:lnTo>
                <a:cubicBezTo>
                  <a:pt x="87496" y="390535"/>
                  <a:pt x="0" y="303038"/>
                  <a:pt x="0" y="195267"/>
                </a:cubicBezTo>
                <a:lnTo>
                  <a:pt x="0" y="195267"/>
                </a:lnTo>
                <a:cubicBezTo>
                  <a:pt x="0" y="87496"/>
                  <a:pt x="87496" y="0"/>
                  <a:pt x="19526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9" name="Text 17"/>
          <p:cNvSpPr/>
          <p:nvPr/>
        </p:nvSpPr>
        <p:spPr>
          <a:xfrm>
            <a:off x="911629" y="4759640"/>
            <a:ext cx="244084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18054" y="4686414"/>
            <a:ext cx="80791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健康、可持续的开源生态需要科学的评估体系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18054" y="5076949"/>
            <a:ext cx="8066979" cy="6346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缺乏统一标准的健康度评估体系，使得项目选型、投资决策、社区治理面临巨大挑战与不确定性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2577" y="6199736"/>
            <a:ext cx="9018907" cy="2941213"/>
          </a:xfrm>
          <a:custGeom>
            <a:avLst/>
            <a:gdLst/>
            <a:ahLst/>
            <a:cxnLst/>
            <a:rect l="l" t="t" r="r" b="b"/>
            <a:pathLst>
              <a:path w="9018907" h="2941213">
                <a:moveTo>
                  <a:pt x="48817" y="0"/>
                </a:moveTo>
                <a:lnTo>
                  <a:pt x="8872464" y="0"/>
                </a:lnTo>
                <a:cubicBezTo>
                  <a:pt x="8953288" y="0"/>
                  <a:pt x="9018907" y="65619"/>
                  <a:pt x="9018907" y="146443"/>
                </a:cubicBezTo>
                <a:lnTo>
                  <a:pt x="9018907" y="2794770"/>
                </a:lnTo>
                <a:cubicBezTo>
                  <a:pt x="9018907" y="2875594"/>
                  <a:pt x="8953288" y="2941213"/>
                  <a:pt x="8872464" y="2941213"/>
                </a:cubicBezTo>
                <a:lnTo>
                  <a:pt x="48817" y="2941213"/>
                </a:lnTo>
                <a:cubicBezTo>
                  <a:pt x="21856" y="2941213"/>
                  <a:pt x="0" y="2919357"/>
                  <a:pt x="0" y="2892396"/>
                </a:cubicBezTo>
                <a:lnTo>
                  <a:pt x="0" y="48817"/>
                </a:lnTo>
                <a:cubicBezTo>
                  <a:pt x="0" y="21874"/>
                  <a:pt x="21874" y="0"/>
                  <a:pt x="4881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3238"/>
              </a:gs>
              <a:gs pos="100000">
                <a:srgbClr val="1A1D21"/>
              </a:gs>
            </a:gsLst>
            <a:lin ang="2700000" scaled="1"/>
          </a:gradFill>
        </p:spPr>
      </p:sp>
      <p:sp>
        <p:nvSpPr>
          <p:cNvPr id="23" name="Shape 21"/>
          <p:cNvSpPr/>
          <p:nvPr/>
        </p:nvSpPr>
        <p:spPr>
          <a:xfrm>
            <a:off x="512577" y="6199736"/>
            <a:ext cx="48817" cy="2941213"/>
          </a:xfrm>
          <a:custGeom>
            <a:avLst/>
            <a:gdLst/>
            <a:ahLst/>
            <a:cxnLst/>
            <a:rect l="l" t="t" r="r" b="b"/>
            <a:pathLst>
              <a:path w="48817" h="2941213">
                <a:moveTo>
                  <a:pt x="48817" y="0"/>
                </a:moveTo>
                <a:lnTo>
                  <a:pt x="48817" y="0"/>
                </a:lnTo>
                <a:lnTo>
                  <a:pt x="48817" y="2941213"/>
                </a:lnTo>
                <a:lnTo>
                  <a:pt x="48817" y="2941213"/>
                </a:lnTo>
                <a:cubicBezTo>
                  <a:pt x="21856" y="2941213"/>
                  <a:pt x="0" y="2919357"/>
                  <a:pt x="0" y="2892396"/>
                </a:cubicBezTo>
                <a:lnTo>
                  <a:pt x="0" y="48817"/>
                </a:lnTo>
                <a:cubicBezTo>
                  <a:pt x="0" y="21874"/>
                  <a:pt x="21874" y="0"/>
                  <a:pt x="4881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4" name="Shape 22"/>
          <p:cNvSpPr/>
          <p:nvPr/>
        </p:nvSpPr>
        <p:spPr>
          <a:xfrm>
            <a:off x="799375" y="6492637"/>
            <a:ext cx="329514" cy="292901"/>
          </a:xfrm>
          <a:custGeom>
            <a:avLst/>
            <a:gdLst/>
            <a:ahLst/>
            <a:cxnLst/>
            <a:rect l="l" t="t" r="r" b="b"/>
            <a:pathLst>
              <a:path w="329514" h="292901">
                <a:moveTo>
                  <a:pt x="164757" y="-9153"/>
                </a:moveTo>
                <a:cubicBezTo>
                  <a:pt x="174882" y="-9153"/>
                  <a:pt x="183063" y="-973"/>
                  <a:pt x="183063" y="9153"/>
                </a:cubicBezTo>
                <a:lnTo>
                  <a:pt x="183063" y="19622"/>
                </a:lnTo>
                <a:cubicBezTo>
                  <a:pt x="239183" y="27631"/>
                  <a:pt x="283576" y="72024"/>
                  <a:pt x="291585" y="128144"/>
                </a:cubicBezTo>
                <a:lnTo>
                  <a:pt x="302054" y="128144"/>
                </a:lnTo>
                <a:cubicBezTo>
                  <a:pt x="312180" y="128144"/>
                  <a:pt x="320360" y="136325"/>
                  <a:pt x="320360" y="146450"/>
                </a:cubicBezTo>
                <a:cubicBezTo>
                  <a:pt x="320360" y="156576"/>
                  <a:pt x="312180" y="164757"/>
                  <a:pt x="302054" y="164757"/>
                </a:cubicBezTo>
                <a:lnTo>
                  <a:pt x="291585" y="164757"/>
                </a:lnTo>
                <a:cubicBezTo>
                  <a:pt x="283576" y="220877"/>
                  <a:pt x="239183" y="265270"/>
                  <a:pt x="183063" y="273279"/>
                </a:cubicBezTo>
                <a:lnTo>
                  <a:pt x="183063" y="283748"/>
                </a:lnTo>
                <a:cubicBezTo>
                  <a:pt x="183063" y="293873"/>
                  <a:pt x="174882" y="302054"/>
                  <a:pt x="164757" y="302054"/>
                </a:cubicBezTo>
                <a:cubicBezTo>
                  <a:pt x="154631" y="302054"/>
                  <a:pt x="146450" y="293873"/>
                  <a:pt x="146450" y="283748"/>
                </a:cubicBezTo>
                <a:lnTo>
                  <a:pt x="146450" y="273279"/>
                </a:lnTo>
                <a:cubicBezTo>
                  <a:pt x="90330" y="265270"/>
                  <a:pt x="45937" y="220877"/>
                  <a:pt x="37928" y="164757"/>
                </a:cubicBezTo>
                <a:lnTo>
                  <a:pt x="27459" y="164757"/>
                </a:lnTo>
                <a:cubicBezTo>
                  <a:pt x="17334" y="164757"/>
                  <a:pt x="9153" y="156576"/>
                  <a:pt x="9153" y="146450"/>
                </a:cubicBezTo>
                <a:cubicBezTo>
                  <a:pt x="9153" y="136325"/>
                  <a:pt x="17334" y="128144"/>
                  <a:pt x="27459" y="128144"/>
                </a:cubicBezTo>
                <a:lnTo>
                  <a:pt x="37928" y="128144"/>
                </a:lnTo>
                <a:cubicBezTo>
                  <a:pt x="45937" y="72024"/>
                  <a:pt x="90330" y="27631"/>
                  <a:pt x="146450" y="19622"/>
                </a:cubicBezTo>
                <a:lnTo>
                  <a:pt x="146450" y="9153"/>
                </a:lnTo>
                <a:cubicBezTo>
                  <a:pt x="146450" y="-973"/>
                  <a:pt x="154631" y="-9153"/>
                  <a:pt x="164757" y="-9153"/>
                </a:cubicBezTo>
                <a:close/>
                <a:moveTo>
                  <a:pt x="75056" y="164757"/>
                </a:moveTo>
                <a:cubicBezTo>
                  <a:pt x="82321" y="200626"/>
                  <a:pt x="110582" y="228886"/>
                  <a:pt x="146450" y="236151"/>
                </a:cubicBezTo>
                <a:lnTo>
                  <a:pt x="146450" y="228829"/>
                </a:lnTo>
                <a:cubicBezTo>
                  <a:pt x="146450" y="218703"/>
                  <a:pt x="154631" y="210523"/>
                  <a:pt x="164757" y="210523"/>
                </a:cubicBezTo>
                <a:cubicBezTo>
                  <a:pt x="174882" y="210523"/>
                  <a:pt x="183063" y="218703"/>
                  <a:pt x="183063" y="228829"/>
                </a:cubicBezTo>
                <a:lnTo>
                  <a:pt x="183063" y="236151"/>
                </a:lnTo>
                <a:cubicBezTo>
                  <a:pt x="218932" y="228886"/>
                  <a:pt x="247192" y="200626"/>
                  <a:pt x="254458" y="164757"/>
                </a:cubicBezTo>
                <a:lnTo>
                  <a:pt x="247135" y="164757"/>
                </a:lnTo>
                <a:cubicBezTo>
                  <a:pt x="237009" y="164757"/>
                  <a:pt x="228829" y="156576"/>
                  <a:pt x="228829" y="146450"/>
                </a:cubicBezTo>
                <a:cubicBezTo>
                  <a:pt x="228829" y="136325"/>
                  <a:pt x="237009" y="128144"/>
                  <a:pt x="247135" y="128144"/>
                </a:cubicBezTo>
                <a:lnTo>
                  <a:pt x="254458" y="128144"/>
                </a:lnTo>
                <a:cubicBezTo>
                  <a:pt x="247192" y="92275"/>
                  <a:pt x="218932" y="64015"/>
                  <a:pt x="183063" y="56750"/>
                </a:cubicBezTo>
                <a:lnTo>
                  <a:pt x="183063" y="64072"/>
                </a:lnTo>
                <a:cubicBezTo>
                  <a:pt x="183063" y="74198"/>
                  <a:pt x="174882" y="82378"/>
                  <a:pt x="164757" y="82378"/>
                </a:cubicBezTo>
                <a:cubicBezTo>
                  <a:pt x="154631" y="82378"/>
                  <a:pt x="146450" y="74198"/>
                  <a:pt x="146450" y="64072"/>
                </a:cubicBezTo>
                <a:lnTo>
                  <a:pt x="146450" y="56750"/>
                </a:lnTo>
                <a:cubicBezTo>
                  <a:pt x="110582" y="64015"/>
                  <a:pt x="82321" y="92275"/>
                  <a:pt x="75056" y="128144"/>
                </a:cubicBezTo>
                <a:lnTo>
                  <a:pt x="82378" y="128144"/>
                </a:lnTo>
                <a:cubicBezTo>
                  <a:pt x="92504" y="128144"/>
                  <a:pt x="100685" y="136325"/>
                  <a:pt x="100685" y="146450"/>
                </a:cubicBezTo>
                <a:cubicBezTo>
                  <a:pt x="100685" y="156576"/>
                  <a:pt x="92504" y="164757"/>
                  <a:pt x="82378" y="164757"/>
                </a:cubicBezTo>
                <a:lnTo>
                  <a:pt x="75056" y="164757"/>
                </a:lnTo>
                <a:close/>
                <a:moveTo>
                  <a:pt x="164757" y="118991"/>
                </a:moveTo>
                <a:cubicBezTo>
                  <a:pt x="179912" y="118991"/>
                  <a:pt x="192216" y="131295"/>
                  <a:pt x="192216" y="146450"/>
                </a:cubicBezTo>
                <a:cubicBezTo>
                  <a:pt x="192216" y="161606"/>
                  <a:pt x="179912" y="173910"/>
                  <a:pt x="164757" y="173910"/>
                </a:cubicBezTo>
                <a:cubicBezTo>
                  <a:pt x="149601" y="173910"/>
                  <a:pt x="137297" y="161606"/>
                  <a:pt x="137297" y="146450"/>
                </a:cubicBezTo>
                <a:cubicBezTo>
                  <a:pt x="137297" y="131295"/>
                  <a:pt x="149601" y="118991"/>
                  <a:pt x="164757" y="118991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5" name="Text 23"/>
          <p:cNvSpPr/>
          <p:nvPr/>
        </p:nvSpPr>
        <p:spPr>
          <a:xfrm>
            <a:off x="1293646" y="6443820"/>
            <a:ext cx="1318054" cy="39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5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问题定位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43803" y="7029622"/>
            <a:ext cx="781069" cy="781069"/>
          </a:xfrm>
          <a:custGeom>
            <a:avLst/>
            <a:gdLst/>
            <a:ahLst/>
            <a:cxnLst/>
            <a:rect l="l" t="t" r="r" b="b"/>
            <a:pathLst>
              <a:path w="781069" h="781069">
                <a:moveTo>
                  <a:pt x="390535" y="0"/>
                </a:moveTo>
                <a:lnTo>
                  <a:pt x="390535" y="0"/>
                </a:lnTo>
                <a:cubicBezTo>
                  <a:pt x="606076" y="0"/>
                  <a:pt x="781069" y="174993"/>
                  <a:pt x="781069" y="390535"/>
                </a:cubicBezTo>
                <a:lnTo>
                  <a:pt x="781069" y="390535"/>
                </a:lnTo>
                <a:cubicBezTo>
                  <a:pt x="781069" y="606076"/>
                  <a:pt x="606076" y="781069"/>
                  <a:pt x="390535" y="781069"/>
                </a:cubicBezTo>
                <a:lnTo>
                  <a:pt x="390535" y="781069"/>
                </a:lnTo>
                <a:cubicBezTo>
                  <a:pt x="174993" y="781069"/>
                  <a:pt x="0" y="606076"/>
                  <a:pt x="0" y="390535"/>
                </a:cubicBezTo>
                <a:lnTo>
                  <a:pt x="0" y="390535"/>
                </a:lnTo>
                <a:cubicBezTo>
                  <a:pt x="0" y="174993"/>
                  <a:pt x="174993" y="0"/>
                  <a:pt x="390535" y="0"/>
                </a:cubicBezTo>
                <a:close/>
              </a:path>
            </a:pathLst>
          </a:custGeom>
          <a:solidFill>
            <a:srgbClr val="E67A41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1987887" y="7273706"/>
            <a:ext cx="292901" cy="292901"/>
          </a:xfrm>
          <a:custGeom>
            <a:avLst/>
            <a:gdLst/>
            <a:ahLst/>
            <a:cxnLst/>
            <a:rect l="l" t="t" r="r" b="b"/>
            <a:pathLst>
              <a:path w="292901" h="292901">
                <a:moveTo>
                  <a:pt x="256288" y="146450"/>
                </a:moveTo>
                <a:cubicBezTo>
                  <a:pt x="256288" y="85829"/>
                  <a:pt x="207072" y="36613"/>
                  <a:pt x="146450" y="36613"/>
                </a:cubicBezTo>
                <a:cubicBezTo>
                  <a:pt x="85829" y="36613"/>
                  <a:pt x="36613" y="85829"/>
                  <a:pt x="36613" y="146450"/>
                </a:cubicBezTo>
                <a:cubicBezTo>
                  <a:pt x="36613" y="207072"/>
                  <a:pt x="85829" y="256288"/>
                  <a:pt x="146450" y="256288"/>
                </a:cubicBezTo>
                <a:cubicBezTo>
                  <a:pt x="207072" y="256288"/>
                  <a:pt x="256288" y="207072"/>
                  <a:pt x="256288" y="146450"/>
                </a:cubicBezTo>
                <a:close/>
                <a:moveTo>
                  <a:pt x="0" y="146450"/>
                </a:moveTo>
                <a:cubicBezTo>
                  <a:pt x="0" y="65622"/>
                  <a:pt x="65622" y="0"/>
                  <a:pt x="146450" y="0"/>
                </a:cubicBezTo>
                <a:cubicBezTo>
                  <a:pt x="227279" y="0"/>
                  <a:pt x="292901" y="65622"/>
                  <a:pt x="292901" y="146450"/>
                </a:cubicBezTo>
                <a:cubicBezTo>
                  <a:pt x="292901" y="227279"/>
                  <a:pt x="227279" y="292901"/>
                  <a:pt x="146450" y="292901"/>
                </a:cubicBezTo>
                <a:cubicBezTo>
                  <a:pt x="65622" y="292901"/>
                  <a:pt x="0" y="227279"/>
                  <a:pt x="0" y="146450"/>
                </a:cubicBezTo>
                <a:close/>
                <a:moveTo>
                  <a:pt x="146450" y="192216"/>
                </a:moveTo>
                <a:cubicBezTo>
                  <a:pt x="171709" y="192216"/>
                  <a:pt x="192216" y="171709"/>
                  <a:pt x="192216" y="146450"/>
                </a:cubicBezTo>
                <a:cubicBezTo>
                  <a:pt x="192216" y="121192"/>
                  <a:pt x="171709" y="100685"/>
                  <a:pt x="146450" y="100685"/>
                </a:cubicBezTo>
                <a:cubicBezTo>
                  <a:pt x="121192" y="100685"/>
                  <a:pt x="100685" y="121192"/>
                  <a:pt x="100685" y="146450"/>
                </a:cubicBezTo>
                <a:cubicBezTo>
                  <a:pt x="100685" y="171709"/>
                  <a:pt x="121192" y="192216"/>
                  <a:pt x="146450" y="192216"/>
                </a:cubicBezTo>
                <a:close/>
                <a:moveTo>
                  <a:pt x="146450" y="64072"/>
                </a:moveTo>
                <a:cubicBezTo>
                  <a:pt x="191916" y="64072"/>
                  <a:pt x="228829" y="100985"/>
                  <a:pt x="228829" y="146450"/>
                </a:cubicBezTo>
                <a:cubicBezTo>
                  <a:pt x="228829" y="191916"/>
                  <a:pt x="191916" y="228829"/>
                  <a:pt x="146450" y="228829"/>
                </a:cubicBezTo>
                <a:cubicBezTo>
                  <a:pt x="100985" y="228829"/>
                  <a:pt x="64072" y="191916"/>
                  <a:pt x="64072" y="146450"/>
                </a:cubicBezTo>
                <a:cubicBezTo>
                  <a:pt x="64072" y="100985"/>
                  <a:pt x="100985" y="64072"/>
                  <a:pt x="146450" y="64072"/>
                </a:cubicBezTo>
                <a:close/>
                <a:moveTo>
                  <a:pt x="128144" y="146450"/>
                </a:moveTo>
                <a:cubicBezTo>
                  <a:pt x="128144" y="136347"/>
                  <a:pt x="136347" y="128144"/>
                  <a:pt x="146450" y="128144"/>
                </a:cubicBezTo>
                <a:cubicBezTo>
                  <a:pt x="156554" y="128144"/>
                  <a:pt x="164757" y="136347"/>
                  <a:pt x="164757" y="146450"/>
                </a:cubicBezTo>
                <a:cubicBezTo>
                  <a:pt x="164757" y="156554"/>
                  <a:pt x="156554" y="164757"/>
                  <a:pt x="146450" y="164757"/>
                </a:cubicBezTo>
                <a:cubicBezTo>
                  <a:pt x="136347" y="164757"/>
                  <a:pt x="128144" y="156554"/>
                  <a:pt x="128144" y="14645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8" name="Text 26"/>
          <p:cNvSpPr/>
          <p:nvPr/>
        </p:nvSpPr>
        <p:spPr>
          <a:xfrm>
            <a:off x="732252" y="7957141"/>
            <a:ext cx="2806967" cy="2929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核心主题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26150" y="8347676"/>
            <a:ext cx="2819171" cy="54918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73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开源社区健康度评估与可视化分析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645607" y="7029622"/>
            <a:ext cx="781069" cy="781069"/>
          </a:xfrm>
          <a:custGeom>
            <a:avLst/>
            <a:gdLst/>
            <a:ahLst/>
            <a:cxnLst/>
            <a:rect l="l" t="t" r="r" b="b"/>
            <a:pathLst>
              <a:path w="781069" h="781069">
                <a:moveTo>
                  <a:pt x="390535" y="0"/>
                </a:moveTo>
                <a:lnTo>
                  <a:pt x="390535" y="0"/>
                </a:lnTo>
                <a:cubicBezTo>
                  <a:pt x="606076" y="0"/>
                  <a:pt x="781069" y="174993"/>
                  <a:pt x="781069" y="390535"/>
                </a:cubicBezTo>
                <a:lnTo>
                  <a:pt x="781069" y="390535"/>
                </a:lnTo>
                <a:cubicBezTo>
                  <a:pt x="781069" y="606076"/>
                  <a:pt x="606076" y="781069"/>
                  <a:pt x="390535" y="781069"/>
                </a:cubicBezTo>
                <a:lnTo>
                  <a:pt x="390535" y="781069"/>
                </a:lnTo>
                <a:cubicBezTo>
                  <a:pt x="174993" y="781069"/>
                  <a:pt x="0" y="606076"/>
                  <a:pt x="0" y="390535"/>
                </a:cubicBezTo>
                <a:lnTo>
                  <a:pt x="0" y="390535"/>
                </a:lnTo>
                <a:cubicBezTo>
                  <a:pt x="0" y="174993"/>
                  <a:pt x="174993" y="0"/>
                  <a:pt x="390535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4871384" y="7273706"/>
            <a:ext cx="329514" cy="292901"/>
          </a:xfrm>
          <a:custGeom>
            <a:avLst/>
            <a:gdLst/>
            <a:ahLst/>
            <a:cxnLst/>
            <a:rect l="l" t="t" r="r" b="b"/>
            <a:pathLst>
              <a:path w="329514" h="292901">
                <a:moveTo>
                  <a:pt x="128201" y="55548"/>
                </a:moveTo>
                <a:lnTo>
                  <a:pt x="128201" y="83923"/>
                </a:lnTo>
                <a:lnTo>
                  <a:pt x="128487" y="84209"/>
                </a:lnTo>
                <a:cubicBezTo>
                  <a:pt x="132206" y="37070"/>
                  <a:pt x="171622" y="0"/>
                  <a:pt x="219733" y="0"/>
                </a:cubicBezTo>
                <a:cubicBezTo>
                  <a:pt x="231232" y="0"/>
                  <a:pt x="242273" y="2117"/>
                  <a:pt x="252398" y="6007"/>
                </a:cubicBezTo>
                <a:cubicBezTo>
                  <a:pt x="258119" y="8181"/>
                  <a:pt x="259149" y="15446"/>
                  <a:pt x="254858" y="19794"/>
                </a:cubicBezTo>
                <a:lnTo>
                  <a:pt x="204115" y="70536"/>
                </a:lnTo>
                <a:cubicBezTo>
                  <a:pt x="202399" y="72253"/>
                  <a:pt x="201427" y="74598"/>
                  <a:pt x="201427" y="77001"/>
                </a:cubicBezTo>
                <a:lnTo>
                  <a:pt x="201427" y="100685"/>
                </a:lnTo>
                <a:cubicBezTo>
                  <a:pt x="201427" y="105719"/>
                  <a:pt x="205545" y="109838"/>
                  <a:pt x="210580" y="109838"/>
                </a:cubicBezTo>
                <a:lnTo>
                  <a:pt x="234264" y="109838"/>
                </a:lnTo>
                <a:cubicBezTo>
                  <a:pt x="236666" y="109838"/>
                  <a:pt x="239012" y="108865"/>
                  <a:pt x="240728" y="107149"/>
                </a:cubicBezTo>
                <a:lnTo>
                  <a:pt x="291471" y="56406"/>
                </a:lnTo>
                <a:cubicBezTo>
                  <a:pt x="295818" y="52059"/>
                  <a:pt x="303084" y="53145"/>
                  <a:pt x="305258" y="58866"/>
                </a:cubicBezTo>
                <a:cubicBezTo>
                  <a:pt x="309148" y="68992"/>
                  <a:pt x="311264" y="80033"/>
                  <a:pt x="311264" y="91532"/>
                </a:cubicBezTo>
                <a:cubicBezTo>
                  <a:pt x="311264" y="126199"/>
                  <a:pt x="291986" y="156405"/>
                  <a:pt x="263496" y="171908"/>
                </a:cubicBezTo>
                <a:lnTo>
                  <a:pt x="310120" y="218532"/>
                </a:lnTo>
                <a:cubicBezTo>
                  <a:pt x="320818" y="229229"/>
                  <a:pt x="320818" y="246620"/>
                  <a:pt x="310120" y="257375"/>
                </a:cubicBezTo>
                <a:lnTo>
                  <a:pt x="275739" y="291757"/>
                </a:lnTo>
                <a:cubicBezTo>
                  <a:pt x="265041" y="302455"/>
                  <a:pt x="247650" y="302455"/>
                  <a:pt x="236895" y="291757"/>
                </a:cubicBezTo>
                <a:lnTo>
                  <a:pt x="164814" y="219676"/>
                </a:lnTo>
                <a:cubicBezTo>
                  <a:pt x="149139" y="204001"/>
                  <a:pt x="145592" y="180832"/>
                  <a:pt x="154231" y="161725"/>
                </a:cubicBezTo>
                <a:lnTo>
                  <a:pt x="102344" y="109838"/>
                </a:lnTo>
                <a:lnTo>
                  <a:pt x="73969" y="109838"/>
                </a:lnTo>
                <a:cubicBezTo>
                  <a:pt x="67848" y="109838"/>
                  <a:pt x="62127" y="106806"/>
                  <a:pt x="58752" y="101714"/>
                </a:cubicBezTo>
                <a:lnTo>
                  <a:pt x="13386" y="33695"/>
                </a:lnTo>
                <a:cubicBezTo>
                  <a:pt x="10984" y="30091"/>
                  <a:pt x="11441" y="25228"/>
                  <a:pt x="14531" y="22139"/>
                </a:cubicBezTo>
                <a:lnTo>
                  <a:pt x="40503" y="-3833"/>
                </a:lnTo>
                <a:cubicBezTo>
                  <a:pt x="43592" y="-6922"/>
                  <a:pt x="48397" y="-7380"/>
                  <a:pt x="52059" y="-4977"/>
                </a:cubicBezTo>
                <a:lnTo>
                  <a:pt x="120078" y="40331"/>
                </a:lnTo>
                <a:cubicBezTo>
                  <a:pt x="125169" y="43706"/>
                  <a:pt x="128201" y="49427"/>
                  <a:pt x="128201" y="55548"/>
                </a:cubicBezTo>
                <a:close/>
                <a:moveTo>
                  <a:pt x="123339" y="169677"/>
                </a:moveTo>
                <a:cubicBezTo>
                  <a:pt x="119735" y="190843"/>
                  <a:pt x="124712" y="213211"/>
                  <a:pt x="138441" y="231117"/>
                </a:cubicBezTo>
                <a:lnTo>
                  <a:pt x="84095" y="285407"/>
                </a:lnTo>
                <a:cubicBezTo>
                  <a:pt x="68019" y="301482"/>
                  <a:pt x="41933" y="301482"/>
                  <a:pt x="25858" y="285407"/>
                </a:cubicBezTo>
                <a:cubicBezTo>
                  <a:pt x="9782" y="269332"/>
                  <a:pt x="9782" y="243245"/>
                  <a:pt x="25858" y="227170"/>
                </a:cubicBezTo>
                <a:lnTo>
                  <a:pt x="103316" y="149711"/>
                </a:lnTo>
                <a:lnTo>
                  <a:pt x="123339" y="169734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32" name="Text 30"/>
          <p:cNvSpPr/>
          <p:nvPr/>
        </p:nvSpPr>
        <p:spPr>
          <a:xfrm>
            <a:off x="3634056" y="7957141"/>
            <a:ext cx="2806967" cy="2929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选用工具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627954" y="8347676"/>
            <a:ext cx="2819171" cy="54918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73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+ EasyGraph + DataEase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47411" y="7029622"/>
            <a:ext cx="781069" cy="781069"/>
          </a:xfrm>
          <a:custGeom>
            <a:avLst/>
            <a:gdLst/>
            <a:ahLst/>
            <a:cxnLst/>
            <a:rect l="l" t="t" r="r" b="b"/>
            <a:pathLst>
              <a:path w="781069" h="781069">
                <a:moveTo>
                  <a:pt x="390535" y="0"/>
                </a:moveTo>
                <a:lnTo>
                  <a:pt x="390535" y="0"/>
                </a:lnTo>
                <a:cubicBezTo>
                  <a:pt x="606076" y="0"/>
                  <a:pt x="781069" y="174993"/>
                  <a:pt x="781069" y="390535"/>
                </a:cubicBezTo>
                <a:lnTo>
                  <a:pt x="781069" y="390535"/>
                </a:lnTo>
                <a:cubicBezTo>
                  <a:pt x="781069" y="606076"/>
                  <a:pt x="606076" y="781069"/>
                  <a:pt x="390535" y="781069"/>
                </a:cubicBezTo>
                <a:lnTo>
                  <a:pt x="390535" y="781069"/>
                </a:lnTo>
                <a:cubicBezTo>
                  <a:pt x="174993" y="781069"/>
                  <a:pt x="0" y="606076"/>
                  <a:pt x="0" y="390535"/>
                </a:cubicBezTo>
                <a:lnTo>
                  <a:pt x="0" y="390535"/>
                </a:lnTo>
                <a:cubicBezTo>
                  <a:pt x="0" y="174993"/>
                  <a:pt x="174993" y="0"/>
                  <a:pt x="390535" y="0"/>
                </a:cubicBezTo>
                <a:close/>
              </a:path>
            </a:pathLst>
          </a:custGeom>
          <a:solidFill>
            <a:srgbClr val="4A6D85">
              <a:alpha val="2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7791495" y="7273706"/>
            <a:ext cx="292901" cy="292901"/>
          </a:xfrm>
          <a:custGeom>
            <a:avLst/>
            <a:gdLst/>
            <a:ahLst/>
            <a:cxnLst/>
            <a:rect l="l" t="t" r="r" b="b"/>
            <a:pathLst>
              <a:path w="292901" h="292901">
                <a:moveTo>
                  <a:pt x="37700" y="130718"/>
                </a:moveTo>
                <a:cubicBezTo>
                  <a:pt x="45308" y="77516"/>
                  <a:pt x="91131" y="36613"/>
                  <a:pt x="146450" y="36613"/>
                </a:cubicBezTo>
                <a:cubicBezTo>
                  <a:pt x="176770" y="36613"/>
                  <a:pt x="204230" y="48912"/>
                  <a:pt x="224138" y="68763"/>
                </a:cubicBezTo>
                <a:cubicBezTo>
                  <a:pt x="224252" y="68877"/>
                  <a:pt x="224367" y="68992"/>
                  <a:pt x="224481" y="69106"/>
                </a:cubicBezTo>
                <a:lnTo>
                  <a:pt x="228829" y="73225"/>
                </a:lnTo>
                <a:lnTo>
                  <a:pt x="201427" y="73225"/>
                </a:lnTo>
                <a:cubicBezTo>
                  <a:pt x="191301" y="73225"/>
                  <a:pt x="183120" y="81406"/>
                  <a:pt x="183120" y="91532"/>
                </a:cubicBezTo>
                <a:cubicBezTo>
                  <a:pt x="183120" y="101657"/>
                  <a:pt x="191301" y="109838"/>
                  <a:pt x="201427" y="109838"/>
                </a:cubicBezTo>
                <a:lnTo>
                  <a:pt x="274652" y="109838"/>
                </a:lnTo>
                <a:cubicBezTo>
                  <a:pt x="284777" y="109838"/>
                  <a:pt x="292958" y="101657"/>
                  <a:pt x="292958" y="91532"/>
                </a:cubicBezTo>
                <a:lnTo>
                  <a:pt x="292958" y="18306"/>
                </a:lnTo>
                <a:cubicBezTo>
                  <a:pt x="292958" y="8181"/>
                  <a:pt x="284777" y="0"/>
                  <a:pt x="274652" y="0"/>
                </a:cubicBezTo>
                <a:cubicBezTo>
                  <a:pt x="264526" y="0"/>
                  <a:pt x="256345" y="8181"/>
                  <a:pt x="256345" y="18306"/>
                </a:cubicBezTo>
                <a:lnTo>
                  <a:pt x="256345" y="48855"/>
                </a:lnTo>
                <a:lnTo>
                  <a:pt x="249881" y="42734"/>
                </a:lnTo>
                <a:cubicBezTo>
                  <a:pt x="223394" y="16361"/>
                  <a:pt x="186782" y="0"/>
                  <a:pt x="146450" y="0"/>
                </a:cubicBezTo>
                <a:cubicBezTo>
                  <a:pt x="72653" y="0"/>
                  <a:pt x="11613" y="54576"/>
                  <a:pt x="1487" y="125570"/>
                </a:cubicBezTo>
                <a:cubicBezTo>
                  <a:pt x="57" y="135581"/>
                  <a:pt x="6979" y="144849"/>
                  <a:pt x="16991" y="146279"/>
                </a:cubicBezTo>
                <a:cubicBezTo>
                  <a:pt x="27002" y="147709"/>
                  <a:pt x="36269" y="140730"/>
                  <a:pt x="37700" y="130776"/>
                </a:cubicBezTo>
                <a:close/>
                <a:moveTo>
                  <a:pt x="291414" y="167331"/>
                </a:moveTo>
                <a:cubicBezTo>
                  <a:pt x="292844" y="157320"/>
                  <a:pt x="285864" y="148052"/>
                  <a:pt x="275910" y="146622"/>
                </a:cubicBezTo>
                <a:cubicBezTo>
                  <a:pt x="265956" y="145192"/>
                  <a:pt x="256632" y="152171"/>
                  <a:pt x="255201" y="162125"/>
                </a:cubicBezTo>
                <a:cubicBezTo>
                  <a:pt x="247593" y="215328"/>
                  <a:pt x="201770" y="256231"/>
                  <a:pt x="146450" y="256231"/>
                </a:cubicBezTo>
                <a:cubicBezTo>
                  <a:pt x="116131" y="256231"/>
                  <a:pt x="88671" y="243932"/>
                  <a:pt x="68763" y="224081"/>
                </a:cubicBezTo>
                <a:cubicBezTo>
                  <a:pt x="68649" y="223966"/>
                  <a:pt x="68534" y="223852"/>
                  <a:pt x="68420" y="223737"/>
                </a:cubicBezTo>
                <a:lnTo>
                  <a:pt x="64072" y="219618"/>
                </a:lnTo>
                <a:lnTo>
                  <a:pt x="91474" y="219618"/>
                </a:lnTo>
                <a:cubicBezTo>
                  <a:pt x="101600" y="219618"/>
                  <a:pt x="109781" y="211438"/>
                  <a:pt x="109781" y="201312"/>
                </a:cubicBezTo>
                <a:cubicBezTo>
                  <a:pt x="109781" y="191186"/>
                  <a:pt x="101600" y="183006"/>
                  <a:pt x="91474" y="183006"/>
                </a:cubicBezTo>
                <a:lnTo>
                  <a:pt x="18306" y="183063"/>
                </a:lnTo>
                <a:cubicBezTo>
                  <a:pt x="13444" y="183063"/>
                  <a:pt x="8753" y="185008"/>
                  <a:pt x="5320" y="188498"/>
                </a:cubicBezTo>
                <a:cubicBezTo>
                  <a:pt x="1888" y="191987"/>
                  <a:pt x="-57" y="196621"/>
                  <a:pt x="0" y="201541"/>
                </a:cubicBezTo>
                <a:lnTo>
                  <a:pt x="572" y="274194"/>
                </a:lnTo>
                <a:cubicBezTo>
                  <a:pt x="629" y="284320"/>
                  <a:pt x="8924" y="292443"/>
                  <a:pt x="19050" y="292329"/>
                </a:cubicBezTo>
                <a:cubicBezTo>
                  <a:pt x="29176" y="292214"/>
                  <a:pt x="37299" y="283977"/>
                  <a:pt x="37185" y="273851"/>
                </a:cubicBezTo>
                <a:lnTo>
                  <a:pt x="36956" y="244389"/>
                </a:lnTo>
                <a:lnTo>
                  <a:pt x="43077" y="250167"/>
                </a:lnTo>
                <a:cubicBezTo>
                  <a:pt x="69564" y="276540"/>
                  <a:pt x="106119" y="292901"/>
                  <a:pt x="146450" y="292901"/>
                </a:cubicBezTo>
                <a:cubicBezTo>
                  <a:pt x="220248" y="292901"/>
                  <a:pt x="281288" y="238325"/>
                  <a:pt x="291414" y="167331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6" name="Text 34"/>
          <p:cNvSpPr/>
          <p:nvPr/>
        </p:nvSpPr>
        <p:spPr>
          <a:xfrm>
            <a:off x="6535860" y="7957141"/>
            <a:ext cx="2806967" cy="2929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目标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29758" y="8347676"/>
            <a:ext cx="2819171" cy="54918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73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构建多维度、可交互的智能评估系统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828326" y="1513321"/>
            <a:ext cx="5931243" cy="2392024"/>
          </a:xfrm>
          <a:custGeom>
            <a:avLst/>
            <a:gdLst/>
            <a:ahLst/>
            <a:cxnLst/>
            <a:rect l="l" t="t" r="r" b="b"/>
            <a:pathLst>
              <a:path w="5931243" h="2392024">
                <a:moveTo>
                  <a:pt x="146440" y="0"/>
                </a:moveTo>
                <a:lnTo>
                  <a:pt x="5784804" y="0"/>
                </a:lnTo>
                <a:cubicBezTo>
                  <a:pt x="5865680" y="0"/>
                  <a:pt x="5931243" y="65563"/>
                  <a:pt x="5931243" y="146440"/>
                </a:cubicBezTo>
                <a:lnTo>
                  <a:pt x="5931243" y="2245584"/>
                </a:lnTo>
                <a:cubicBezTo>
                  <a:pt x="5931243" y="2326461"/>
                  <a:pt x="5865680" y="2392024"/>
                  <a:pt x="5784804" y="2392024"/>
                </a:cubicBezTo>
                <a:lnTo>
                  <a:pt x="146440" y="2392024"/>
                </a:lnTo>
                <a:cubicBezTo>
                  <a:pt x="65563" y="2392024"/>
                  <a:pt x="0" y="2326461"/>
                  <a:pt x="0" y="2245584"/>
                </a:cubicBezTo>
                <a:lnTo>
                  <a:pt x="0" y="146440"/>
                </a:lnTo>
                <a:cubicBezTo>
                  <a:pt x="0" y="65617"/>
                  <a:pt x="65617" y="0"/>
                  <a:pt x="146440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2700000" scaled="1"/>
          </a:gradFill>
        </p:spPr>
      </p:sp>
      <p:sp>
        <p:nvSpPr>
          <p:cNvPr id="39" name="Shape 37"/>
          <p:cNvSpPr/>
          <p:nvPr/>
        </p:nvSpPr>
        <p:spPr>
          <a:xfrm>
            <a:off x="12538930" y="1806222"/>
            <a:ext cx="512577" cy="585802"/>
          </a:xfrm>
          <a:custGeom>
            <a:avLst/>
            <a:gdLst/>
            <a:ahLst/>
            <a:cxnLst/>
            <a:rect l="l" t="t" r="r" b="b"/>
            <a:pathLst>
              <a:path w="512577" h="585802">
                <a:moveTo>
                  <a:pt x="512577" y="235465"/>
                </a:moveTo>
                <a:cubicBezTo>
                  <a:pt x="495643" y="246677"/>
                  <a:pt x="476193" y="255716"/>
                  <a:pt x="455941" y="262924"/>
                </a:cubicBezTo>
                <a:cubicBezTo>
                  <a:pt x="402167" y="282146"/>
                  <a:pt x="331573" y="292901"/>
                  <a:pt x="256288" y="292901"/>
                </a:cubicBezTo>
                <a:cubicBezTo>
                  <a:pt x="181004" y="292901"/>
                  <a:pt x="110295" y="282032"/>
                  <a:pt x="56635" y="262924"/>
                </a:cubicBezTo>
                <a:cubicBezTo>
                  <a:pt x="36498" y="255716"/>
                  <a:pt x="16933" y="246677"/>
                  <a:pt x="0" y="235465"/>
                </a:cubicBezTo>
                <a:lnTo>
                  <a:pt x="0" y="329514"/>
                </a:lnTo>
                <a:cubicBezTo>
                  <a:pt x="0" y="380085"/>
                  <a:pt x="114758" y="421045"/>
                  <a:pt x="256288" y="421045"/>
                </a:cubicBezTo>
                <a:cubicBezTo>
                  <a:pt x="397819" y="421045"/>
                  <a:pt x="512577" y="380085"/>
                  <a:pt x="512577" y="329514"/>
                </a:cubicBezTo>
                <a:lnTo>
                  <a:pt x="512577" y="235465"/>
                </a:lnTo>
                <a:close/>
                <a:moveTo>
                  <a:pt x="512577" y="146450"/>
                </a:moveTo>
                <a:lnTo>
                  <a:pt x="512577" y="91532"/>
                </a:lnTo>
                <a:cubicBezTo>
                  <a:pt x="512577" y="40960"/>
                  <a:pt x="397819" y="0"/>
                  <a:pt x="256288" y="0"/>
                </a:cubicBezTo>
                <a:cubicBezTo>
                  <a:pt x="114758" y="0"/>
                  <a:pt x="0" y="40960"/>
                  <a:pt x="0" y="91532"/>
                </a:cubicBezTo>
                <a:lnTo>
                  <a:pt x="0" y="146450"/>
                </a:lnTo>
                <a:cubicBezTo>
                  <a:pt x="0" y="197022"/>
                  <a:pt x="114758" y="237982"/>
                  <a:pt x="256288" y="237982"/>
                </a:cubicBezTo>
                <a:cubicBezTo>
                  <a:pt x="397819" y="237982"/>
                  <a:pt x="512577" y="197022"/>
                  <a:pt x="512577" y="146450"/>
                </a:cubicBezTo>
                <a:close/>
                <a:moveTo>
                  <a:pt x="455941" y="445987"/>
                </a:moveTo>
                <a:cubicBezTo>
                  <a:pt x="402281" y="465095"/>
                  <a:pt x="331687" y="475964"/>
                  <a:pt x="256288" y="475964"/>
                </a:cubicBezTo>
                <a:cubicBezTo>
                  <a:pt x="180889" y="475964"/>
                  <a:pt x="110295" y="465095"/>
                  <a:pt x="56635" y="445987"/>
                </a:cubicBezTo>
                <a:cubicBezTo>
                  <a:pt x="36498" y="438779"/>
                  <a:pt x="16933" y="429741"/>
                  <a:pt x="0" y="418528"/>
                </a:cubicBezTo>
                <a:lnTo>
                  <a:pt x="0" y="494270"/>
                </a:lnTo>
                <a:cubicBezTo>
                  <a:pt x="0" y="544841"/>
                  <a:pt x="114758" y="585802"/>
                  <a:pt x="256288" y="585802"/>
                </a:cubicBezTo>
                <a:cubicBezTo>
                  <a:pt x="397819" y="585802"/>
                  <a:pt x="512577" y="544841"/>
                  <a:pt x="512577" y="494270"/>
                </a:cubicBezTo>
                <a:lnTo>
                  <a:pt x="512577" y="418528"/>
                </a:lnTo>
                <a:cubicBezTo>
                  <a:pt x="495643" y="429741"/>
                  <a:pt x="476193" y="438779"/>
                  <a:pt x="455941" y="445987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0" name="Text 38"/>
          <p:cNvSpPr/>
          <p:nvPr/>
        </p:nvSpPr>
        <p:spPr>
          <a:xfrm>
            <a:off x="9974776" y="2587291"/>
            <a:ext cx="5638342" cy="585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615" b="1" dirty="0">
                <a:solidFill>
                  <a:srgbClr val="1A1D2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100M+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060205" y="3270727"/>
            <a:ext cx="54674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2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全球开发者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828326" y="4131123"/>
            <a:ext cx="5931243" cy="2392024"/>
          </a:xfrm>
          <a:custGeom>
            <a:avLst/>
            <a:gdLst/>
            <a:ahLst/>
            <a:cxnLst/>
            <a:rect l="l" t="t" r="r" b="b"/>
            <a:pathLst>
              <a:path w="5931243" h="2392024">
                <a:moveTo>
                  <a:pt x="146440" y="0"/>
                </a:moveTo>
                <a:lnTo>
                  <a:pt x="5784804" y="0"/>
                </a:lnTo>
                <a:cubicBezTo>
                  <a:pt x="5865680" y="0"/>
                  <a:pt x="5931243" y="65563"/>
                  <a:pt x="5931243" y="146440"/>
                </a:cubicBezTo>
                <a:lnTo>
                  <a:pt x="5931243" y="2245584"/>
                </a:lnTo>
                <a:cubicBezTo>
                  <a:pt x="5931243" y="2326461"/>
                  <a:pt x="5865680" y="2392024"/>
                  <a:pt x="5784804" y="2392024"/>
                </a:cubicBezTo>
                <a:lnTo>
                  <a:pt x="146440" y="2392024"/>
                </a:lnTo>
                <a:cubicBezTo>
                  <a:pt x="65563" y="2392024"/>
                  <a:pt x="0" y="2326461"/>
                  <a:pt x="0" y="2245584"/>
                </a:cubicBezTo>
                <a:lnTo>
                  <a:pt x="0" y="146440"/>
                </a:lnTo>
                <a:cubicBezTo>
                  <a:pt x="0" y="65617"/>
                  <a:pt x="65617" y="0"/>
                  <a:pt x="14644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6D85"/>
              </a:gs>
              <a:gs pos="100000">
                <a:srgbClr val="2C3238"/>
              </a:gs>
            </a:gsLst>
            <a:lin ang="2700000" scaled="1"/>
          </a:gradFill>
        </p:spPr>
      </p:sp>
      <p:sp>
        <p:nvSpPr>
          <p:cNvPr id="43" name="Shape 41"/>
          <p:cNvSpPr/>
          <p:nvPr/>
        </p:nvSpPr>
        <p:spPr>
          <a:xfrm>
            <a:off x="12538930" y="4424024"/>
            <a:ext cx="512577" cy="585802"/>
          </a:xfrm>
          <a:custGeom>
            <a:avLst/>
            <a:gdLst/>
            <a:ahLst/>
            <a:cxnLst/>
            <a:rect l="l" t="t" r="r" b="b"/>
            <a:pathLst>
              <a:path w="512577" h="585802">
                <a:moveTo>
                  <a:pt x="91532" y="118991"/>
                </a:moveTo>
                <a:cubicBezTo>
                  <a:pt x="106687" y="118991"/>
                  <a:pt x="118991" y="106687"/>
                  <a:pt x="118991" y="91532"/>
                </a:cubicBezTo>
                <a:cubicBezTo>
                  <a:pt x="118991" y="76376"/>
                  <a:pt x="106687" y="64072"/>
                  <a:pt x="91532" y="64072"/>
                </a:cubicBezTo>
                <a:cubicBezTo>
                  <a:pt x="76376" y="64072"/>
                  <a:pt x="64072" y="76376"/>
                  <a:pt x="64072" y="91532"/>
                </a:cubicBezTo>
                <a:cubicBezTo>
                  <a:pt x="64072" y="106687"/>
                  <a:pt x="76376" y="118991"/>
                  <a:pt x="91532" y="118991"/>
                </a:cubicBezTo>
                <a:close/>
                <a:moveTo>
                  <a:pt x="183063" y="91532"/>
                </a:moveTo>
                <a:cubicBezTo>
                  <a:pt x="183063" y="129059"/>
                  <a:pt x="160523" y="161324"/>
                  <a:pt x="128144" y="175397"/>
                </a:cubicBezTo>
                <a:lnTo>
                  <a:pt x="128144" y="256288"/>
                </a:lnTo>
                <a:lnTo>
                  <a:pt x="329514" y="256288"/>
                </a:lnTo>
                <a:cubicBezTo>
                  <a:pt x="359833" y="256288"/>
                  <a:pt x="384432" y="231689"/>
                  <a:pt x="384432" y="201369"/>
                </a:cubicBezTo>
                <a:lnTo>
                  <a:pt x="384432" y="175397"/>
                </a:lnTo>
                <a:cubicBezTo>
                  <a:pt x="352053" y="161324"/>
                  <a:pt x="329514" y="129059"/>
                  <a:pt x="329514" y="91532"/>
                </a:cubicBezTo>
                <a:cubicBezTo>
                  <a:pt x="329514" y="40960"/>
                  <a:pt x="370474" y="0"/>
                  <a:pt x="421045" y="0"/>
                </a:cubicBezTo>
                <a:cubicBezTo>
                  <a:pt x="471616" y="0"/>
                  <a:pt x="512577" y="40960"/>
                  <a:pt x="512577" y="91532"/>
                </a:cubicBezTo>
                <a:cubicBezTo>
                  <a:pt x="512577" y="129059"/>
                  <a:pt x="490037" y="161324"/>
                  <a:pt x="457658" y="175397"/>
                </a:cubicBezTo>
                <a:lnTo>
                  <a:pt x="457658" y="201369"/>
                </a:lnTo>
                <a:cubicBezTo>
                  <a:pt x="457658" y="272192"/>
                  <a:pt x="400336" y="329514"/>
                  <a:pt x="329514" y="329514"/>
                </a:cubicBezTo>
                <a:lnTo>
                  <a:pt x="128144" y="329514"/>
                </a:lnTo>
                <a:lnTo>
                  <a:pt x="128144" y="410405"/>
                </a:lnTo>
                <a:cubicBezTo>
                  <a:pt x="160523" y="424477"/>
                  <a:pt x="183063" y="456742"/>
                  <a:pt x="183063" y="494270"/>
                </a:cubicBezTo>
                <a:cubicBezTo>
                  <a:pt x="183063" y="544841"/>
                  <a:pt x="142103" y="585802"/>
                  <a:pt x="91532" y="585802"/>
                </a:cubicBezTo>
                <a:cubicBezTo>
                  <a:pt x="40960" y="585802"/>
                  <a:pt x="0" y="544841"/>
                  <a:pt x="0" y="494270"/>
                </a:cubicBezTo>
                <a:cubicBezTo>
                  <a:pt x="0" y="456742"/>
                  <a:pt x="22540" y="424477"/>
                  <a:pt x="54919" y="410405"/>
                </a:cubicBezTo>
                <a:lnTo>
                  <a:pt x="54919" y="175512"/>
                </a:lnTo>
                <a:cubicBezTo>
                  <a:pt x="22540" y="161324"/>
                  <a:pt x="0" y="129059"/>
                  <a:pt x="0" y="91532"/>
                </a:cubicBezTo>
                <a:cubicBezTo>
                  <a:pt x="0" y="40960"/>
                  <a:pt x="40960" y="0"/>
                  <a:pt x="91532" y="0"/>
                </a:cubicBezTo>
                <a:cubicBezTo>
                  <a:pt x="142103" y="0"/>
                  <a:pt x="183063" y="40960"/>
                  <a:pt x="183063" y="91532"/>
                </a:cubicBezTo>
                <a:close/>
                <a:moveTo>
                  <a:pt x="448505" y="91532"/>
                </a:moveTo>
                <a:cubicBezTo>
                  <a:pt x="448505" y="76376"/>
                  <a:pt x="436200" y="64072"/>
                  <a:pt x="421045" y="64072"/>
                </a:cubicBezTo>
                <a:cubicBezTo>
                  <a:pt x="405890" y="64072"/>
                  <a:pt x="393586" y="76376"/>
                  <a:pt x="393586" y="91532"/>
                </a:cubicBezTo>
                <a:cubicBezTo>
                  <a:pt x="393586" y="106687"/>
                  <a:pt x="405890" y="118991"/>
                  <a:pt x="421045" y="118991"/>
                </a:cubicBezTo>
                <a:cubicBezTo>
                  <a:pt x="436200" y="118991"/>
                  <a:pt x="448505" y="106687"/>
                  <a:pt x="448505" y="91532"/>
                </a:cubicBezTo>
                <a:close/>
                <a:moveTo>
                  <a:pt x="91532" y="521730"/>
                </a:moveTo>
                <a:cubicBezTo>
                  <a:pt x="106687" y="521730"/>
                  <a:pt x="118991" y="509426"/>
                  <a:pt x="118991" y="494270"/>
                </a:cubicBezTo>
                <a:cubicBezTo>
                  <a:pt x="118991" y="479115"/>
                  <a:pt x="106687" y="466811"/>
                  <a:pt x="91532" y="466811"/>
                </a:cubicBezTo>
                <a:cubicBezTo>
                  <a:pt x="76376" y="466811"/>
                  <a:pt x="64072" y="479115"/>
                  <a:pt x="64072" y="494270"/>
                </a:cubicBezTo>
                <a:cubicBezTo>
                  <a:pt x="64072" y="509426"/>
                  <a:pt x="76376" y="521730"/>
                  <a:pt x="91532" y="52173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4" name="Text 42"/>
          <p:cNvSpPr/>
          <p:nvPr/>
        </p:nvSpPr>
        <p:spPr>
          <a:xfrm>
            <a:off x="9974776" y="5205093"/>
            <a:ext cx="5638342" cy="585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615" b="1" dirty="0">
                <a:solidFill>
                  <a:srgbClr val="E0E2E5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1000+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060205" y="5888529"/>
            <a:ext cx="54674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2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开源项目指标维度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828326" y="6748925"/>
            <a:ext cx="5931243" cy="2392024"/>
          </a:xfrm>
          <a:custGeom>
            <a:avLst/>
            <a:gdLst/>
            <a:ahLst/>
            <a:cxnLst/>
            <a:rect l="l" t="t" r="r" b="b"/>
            <a:pathLst>
              <a:path w="5931243" h="2392024">
                <a:moveTo>
                  <a:pt x="146440" y="0"/>
                </a:moveTo>
                <a:lnTo>
                  <a:pt x="5784804" y="0"/>
                </a:lnTo>
                <a:cubicBezTo>
                  <a:pt x="5865680" y="0"/>
                  <a:pt x="5931243" y="65563"/>
                  <a:pt x="5931243" y="146440"/>
                </a:cubicBezTo>
                <a:lnTo>
                  <a:pt x="5931243" y="2245584"/>
                </a:lnTo>
                <a:cubicBezTo>
                  <a:pt x="5931243" y="2326461"/>
                  <a:pt x="5865680" y="2392024"/>
                  <a:pt x="5784804" y="2392024"/>
                </a:cubicBezTo>
                <a:lnTo>
                  <a:pt x="146440" y="2392024"/>
                </a:lnTo>
                <a:cubicBezTo>
                  <a:pt x="65563" y="2392024"/>
                  <a:pt x="0" y="2326461"/>
                  <a:pt x="0" y="2245584"/>
                </a:cubicBezTo>
                <a:lnTo>
                  <a:pt x="0" y="146440"/>
                </a:lnTo>
                <a:cubicBezTo>
                  <a:pt x="0" y="65617"/>
                  <a:pt x="65617" y="0"/>
                  <a:pt x="146440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3"/>
              </a:gs>
              <a:gs pos="100000">
                <a:srgbClr val="E67A41"/>
              </a:gs>
            </a:gsLst>
            <a:lin ang="2700000" scaled="1"/>
          </a:gradFill>
        </p:spPr>
      </p:sp>
      <p:sp>
        <p:nvSpPr>
          <p:cNvPr id="47" name="Shape 45"/>
          <p:cNvSpPr/>
          <p:nvPr/>
        </p:nvSpPr>
        <p:spPr>
          <a:xfrm>
            <a:off x="12502318" y="7041826"/>
            <a:ext cx="585802" cy="585802"/>
          </a:xfrm>
          <a:custGeom>
            <a:avLst/>
            <a:gdLst/>
            <a:ahLst/>
            <a:cxnLst/>
            <a:rect l="l" t="t" r="r" b="b"/>
            <a:pathLst>
              <a:path w="585802" h="585802">
                <a:moveTo>
                  <a:pt x="0" y="91532"/>
                </a:moveTo>
                <a:cubicBezTo>
                  <a:pt x="0" y="61212"/>
                  <a:pt x="24599" y="36613"/>
                  <a:pt x="54919" y="36613"/>
                </a:cubicBezTo>
                <a:lnTo>
                  <a:pt x="164757" y="36613"/>
                </a:lnTo>
                <a:cubicBezTo>
                  <a:pt x="195077" y="36613"/>
                  <a:pt x="219676" y="61212"/>
                  <a:pt x="219676" y="91532"/>
                </a:cubicBezTo>
                <a:lnTo>
                  <a:pt x="219676" y="109838"/>
                </a:lnTo>
                <a:lnTo>
                  <a:pt x="366126" y="109838"/>
                </a:lnTo>
                <a:lnTo>
                  <a:pt x="366126" y="91532"/>
                </a:lnTo>
                <a:cubicBezTo>
                  <a:pt x="366126" y="61212"/>
                  <a:pt x="390725" y="36613"/>
                  <a:pt x="421045" y="36613"/>
                </a:cubicBezTo>
                <a:lnTo>
                  <a:pt x="530883" y="36613"/>
                </a:lnTo>
                <a:cubicBezTo>
                  <a:pt x="561203" y="36613"/>
                  <a:pt x="585802" y="61212"/>
                  <a:pt x="585802" y="91532"/>
                </a:cubicBezTo>
                <a:lnTo>
                  <a:pt x="585802" y="201369"/>
                </a:lnTo>
                <a:cubicBezTo>
                  <a:pt x="585802" y="231689"/>
                  <a:pt x="561203" y="256288"/>
                  <a:pt x="530883" y="256288"/>
                </a:cubicBezTo>
                <a:lnTo>
                  <a:pt x="421045" y="256288"/>
                </a:lnTo>
                <a:cubicBezTo>
                  <a:pt x="390725" y="256288"/>
                  <a:pt x="366126" y="231689"/>
                  <a:pt x="366126" y="201369"/>
                </a:cubicBezTo>
                <a:lnTo>
                  <a:pt x="366126" y="183063"/>
                </a:lnTo>
                <a:lnTo>
                  <a:pt x="219676" y="183063"/>
                </a:lnTo>
                <a:lnTo>
                  <a:pt x="219676" y="201369"/>
                </a:lnTo>
                <a:cubicBezTo>
                  <a:pt x="219676" y="209722"/>
                  <a:pt x="217731" y="217731"/>
                  <a:pt x="214413" y="224824"/>
                </a:cubicBezTo>
                <a:lnTo>
                  <a:pt x="292901" y="329514"/>
                </a:lnTo>
                <a:lnTo>
                  <a:pt x="384432" y="329514"/>
                </a:lnTo>
                <a:cubicBezTo>
                  <a:pt x="414752" y="329514"/>
                  <a:pt x="439351" y="354113"/>
                  <a:pt x="439351" y="384432"/>
                </a:cubicBezTo>
                <a:lnTo>
                  <a:pt x="439351" y="494270"/>
                </a:lnTo>
                <a:cubicBezTo>
                  <a:pt x="439351" y="524590"/>
                  <a:pt x="414752" y="549189"/>
                  <a:pt x="384432" y="549189"/>
                </a:cubicBezTo>
                <a:lnTo>
                  <a:pt x="274595" y="549189"/>
                </a:lnTo>
                <a:cubicBezTo>
                  <a:pt x="244275" y="549189"/>
                  <a:pt x="219676" y="524590"/>
                  <a:pt x="219676" y="494270"/>
                </a:cubicBezTo>
                <a:lnTo>
                  <a:pt x="219676" y="384432"/>
                </a:lnTo>
                <a:cubicBezTo>
                  <a:pt x="219676" y="376080"/>
                  <a:pt x="221621" y="368071"/>
                  <a:pt x="224939" y="360977"/>
                </a:cubicBezTo>
                <a:lnTo>
                  <a:pt x="146450" y="256288"/>
                </a:lnTo>
                <a:lnTo>
                  <a:pt x="54919" y="256288"/>
                </a:lnTo>
                <a:cubicBezTo>
                  <a:pt x="24599" y="256288"/>
                  <a:pt x="0" y="231689"/>
                  <a:pt x="0" y="201369"/>
                </a:cubicBezTo>
                <a:lnTo>
                  <a:pt x="0" y="91532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48" name="Text 46"/>
          <p:cNvSpPr/>
          <p:nvPr/>
        </p:nvSpPr>
        <p:spPr>
          <a:xfrm>
            <a:off x="9974776" y="7822895"/>
            <a:ext cx="5638342" cy="5858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615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多维融合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060205" y="8506330"/>
            <a:ext cx="5467483" cy="3417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2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时序+网络+行为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44500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84668" y="0"/>
                </a:moveTo>
                <a:lnTo>
                  <a:pt x="507998" y="0"/>
                </a:lnTo>
                <a:cubicBezTo>
                  <a:pt x="554759" y="0"/>
                  <a:pt x="592667" y="37907"/>
                  <a:pt x="592667" y="84668"/>
                </a:cubicBezTo>
                <a:lnTo>
                  <a:pt x="592667" y="507998"/>
                </a:lnTo>
                <a:cubicBezTo>
                  <a:pt x="592667" y="554759"/>
                  <a:pt x="554759" y="592667"/>
                  <a:pt x="507998" y="592667"/>
                </a:cubicBezTo>
                <a:lnTo>
                  <a:pt x="84668" y="592667"/>
                </a:lnTo>
                <a:cubicBezTo>
                  <a:pt x="37907" y="592667"/>
                  <a:pt x="0" y="554759"/>
                  <a:pt x="0" y="507998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" name="Shape 1"/>
          <p:cNvSpPr/>
          <p:nvPr/>
        </p:nvSpPr>
        <p:spPr>
          <a:xfrm>
            <a:off x="592667" y="6138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143000" y="423333"/>
            <a:ext cx="228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创新价值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43000" y="1016000"/>
            <a:ext cx="1354667" cy="42333"/>
          </a:xfrm>
          <a:custGeom>
            <a:avLst/>
            <a:gdLst/>
            <a:ahLst/>
            <a:cxnLst/>
            <a:rect l="l" t="t" r="r" b="b"/>
            <a:pathLst>
              <a:path w="1354667" h="42333">
                <a:moveTo>
                  <a:pt x="0" y="0"/>
                </a:moveTo>
                <a:lnTo>
                  <a:pt x="1354667" y="0"/>
                </a:lnTo>
                <a:lnTo>
                  <a:pt x="1354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6" name="Shape 4"/>
          <p:cNvSpPr/>
          <p:nvPr/>
        </p:nvSpPr>
        <p:spPr>
          <a:xfrm>
            <a:off x="423333" y="1270000"/>
            <a:ext cx="7598833" cy="804333"/>
          </a:xfrm>
          <a:custGeom>
            <a:avLst/>
            <a:gdLst/>
            <a:ahLst/>
            <a:cxnLst/>
            <a:rect l="l" t="t" r="r" b="b"/>
            <a:pathLst>
              <a:path w="7598833" h="804333">
                <a:moveTo>
                  <a:pt x="126996" y="0"/>
                </a:moveTo>
                <a:lnTo>
                  <a:pt x="7471837" y="0"/>
                </a:lnTo>
                <a:cubicBezTo>
                  <a:pt x="7541975" y="0"/>
                  <a:pt x="7598833" y="56858"/>
                  <a:pt x="7598833" y="126996"/>
                </a:cubicBezTo>
                <a:lnTo>
                  <a:pt x="7598833" y="677337"/>
                </a:lnTo>
                <a:cubicBezTo>
                  <a:pt x="7598833" y="747475"/>
                  <a:pt x="7541975" y="804333"/>
                  <a:pt x="7471837" y="804333"/>
                </a:cubicBezTo>
                <a:lnTo>
                  <a:pt x="126996" y="804333"/>
                </a:lnTo>
                <a:cubicBezTo>
                  <a:pt x="56858" y="804333"/>
                  <a:pt x="0" y="747475"/>
                  <a:pt x="0" y="677337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0" scaled="1"/>
          </a:gradFill>
        </p:spPr>
      </p:sp>
      <p:sp>
        <p:nvSpPr>
          <p:cNvPr id="7" name="Shape 5"/>
          <p:cNvSpPr/>
          <p:nvPr/>
        </p:nvSpPr>
        <p:spPr>
          <a:xfrm>
            <a:off x="657490" y="1513417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191926" y="-11720"/>
                </a:moveTo>
                <a:cubicBezTo>
                  <a:pt x="189384" y="-16681"/>
                  <a:pt x="184237" y="-19844"/>
                  <a:pt x="178656" y="-19844"/>
                </a:cubicBezTo>
                <a:cubicBezTo>
                  <a:pt x="173075" y="-19844"/>
                  <a:pt x="167928" y="-16681"/>
                  <a:pt x="165385" y="-11720"/>
                </a:cubicBezTo>
                <a:lnTo>
                  <a:pt x="119745" y="77701"/>
                </a:lnTo>
                <a:lnTo>
                  <a:pt x="20588" y="93452"/>
                </a:lnTo>
                <a:cubicBezTo>
                  <a:pt x="15069" y="94320"/>
                  <a:pt x="10480" y="98227"/>
                  <a:pt x="8744" y="103560"/>
                </a:cubicBezTo>
                <a:cubicBezTo>
                  <a:pt x="7007" y="108893"/>
                  <a:pt x="8434" y="114722"/>
                  <a:pt x="12340" y="118690"/>
                </a:cubicBezTo>
                <a:lnTo>
                  <a:pt x="83282" y="189694"/>
                </a:lnTo>
                <a:lnTo>
                  <a:pt x="67655" y="288851"/>
                </a:lnTo>
                <a:cubicBezTo>
                  <a:pt x="66787" y="294370"/>
                  <a:pt x="69081" y="299951"/>
                  <a:pt x="73608" y="303237"/>
                </a:cubicBezTo>
                <a:cubicBezTo>
                  <a:pt x="78135" y="306524"/>
                  <a:pt x="84088" y="307020"/>
                  <a:pt x="89111" y="304478"/>
                </a:cubicBezTo>
                <a:lnTo>
                  <a:pt x="178656" y="258961"/>
                </a:lnTo>
                <a:lnTo>
                  <a:pt x="268139" y="304478"/>
                </a:lnTo>
                <a:cubicBezTo>
                  <a:pt x="273100" y="307020"/>
                  <a:pt x="279115" y="306524"/>
                  <a:pt x="283642" y="303237"/>
                </a:cubicBezTo>
                <a:cubicBezTo>
                  <a:pt x="288168" y="299951"/>
                  <a:pt x="290463" y="294432"/>
                  <a:pt x="289595" y="288851"/>
                </a:cubicBezTo>
                <a:lnTo>
                  <a:pt x="273906" y="189694"/>
                </a:lnTo>
                <a:lnTo>
                  <a:pt x="344847" y="118690"/>
                </a:lnTo>
                <a:cubicBezTo>
                  <a:pt x="348816" y="114722"/>
                  <a:pt x="350180" y="108893"/>
                  <a:pt x="348444" y="103560"/>
                </a:cubicBezTo>
                <a:cubicBezTo>
                  <a:pt x="346708" y="98227"/>
                  <a:pt x="342181" y="94320"/>
                  <a:pt x="336600" y="93452"/>
                </a:cubicBezTo>
                <a:lnTo>
                  <a:pt x="237505" y="77701"/>
                </a:lnTo>
                <a:lnTo>
                  <a:pt x="191926" y="-11720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8" name="Text 6"/>
          <p:cNvSpPr/>
          <p:nvPr/>
        </p:nvSpPr>
        <p:spPr>
          <a:xfrm>
            <a:off x="1037167" y="1481667"/>
            <a:ext cx="6932083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项目创新点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3333" y="2264833"/>
            <a:ext cx="3714750" cy="3810000"/>
          </a:xfrm>
          <a:custGeom>
            <a:avLst/>
            <a:gdLst/>
            <a:ahLst/>
            <a:cxnLst/>
            <a:rect l="l" t="t" r="r" b="b"/>
            <a:pathLst>
              <a:path w="3714750" h="3810000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3682993"/>
                </a:lnTo>
                <a:cubicBezTo>
                  <a:pt x="3714750" y="3753137"/>
                  <a:pt x="3657887" y="3810000"/>
                  <a:pt x="3587743" y="3810000"/>
                </a:cubicBezTo>
                <a:lnTo>
                  <a:pt x="127007" y="3810000"/>
                </a:lnTo>
                <a:cubicBezTo>
                  <a:pt x="56863" y="3810000"/>
                  <a:pt x="0" y="3753137"/>
                  <a:pt x="0" y="368299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10" name="Shape 8"/>
          <p:cNvSpPr/>
          <p:nvPr/>
        </p:nvSpPr>
        <p:spPr>
          <a:xfrm>
            <a:off x="423333" y="2264833"/>
            <a:ext cx="3714750" cy="42333"/>
          </a:xfrm>
          <a:custGeom>
            <a:avLst/>
            <a:gdLst/>
            <a:ahLst/>
            <a:cxnLst/>
            <a:rect l="l" t="t" r="r" b="b"/>
            <a:pathLst>
              <a:path w="3714750" h="42333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Shape 9"/>
          <p:cNvSpPr/>
          <p:nvPr/>
        </p:nvSpPr>
        <p:spPr>
          <a:xfrm>
            <a:off x="635000" y="2497667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2" name="Text 10"/>
          <p:cNvSpPr/>
          <p:nvPr/>
        </p:nvSpPr>
        <p:spPr>
          <a:xfrm>
            <a:off x="809184" y="2561167"/>
            <a:ext cx="1693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85333" y="2561167"/>
            <a:ext cx="1375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多源数据融合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5000" y="3048000"/>
            <a:ext cx="3376083" cy="2434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创新性地整合</a:t>
            </a:r>
            <a:r>
              <a:rPr lang="en-US" sz="133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时序数据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335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网络数据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335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贡献行为数据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，构建全方位、多维度的开源社区健康度评估体系。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6167" y="565568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6" name="Text 14"/>
          <p:cNvSpPr/>
          <p:nvPr/>
        </p:nvSpPr>
        <p:spPr>
          <a:xfrm>
            <a:off x="931333" y="5613355"/>
            <a:ext cx="1608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打破单一数据源局限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307417" y="2264833"/>
            <a:ext cx="3714750" cy="3810000"/>
          </a:xfrm>
          <a:custGeom>
            <a:avLst/>
            <a:gdLst/>
            <a:ahLst/>
            <a:cxnLst/>
            <a:rect l="l" t="t" r="r" b="b"/>
            <a:pathLst>
              <a:path w="3714750" h="3810000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3682993"/>
                </a:lnTo>
                <a:cubicBezTo>
                  <a:pt x="3714750" y="3753137"/>
                  <a:pt x="3657887" y="3810000"/>
                  <a:pt x="3587743" y="3810000"/>
                </a:cubicBezTo>
                <a:lnTo>
                  <a:pt x="127007" y="3810000"/>
                </a:lnTo>
                <a:cubicBezTo>
                  <a:pt x="56863" y="3810000"/>
                  <a:pt x="0" y="3753137"/>
                  <a:pt x="0" y="368299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18" name="Shape 16"/>
          <p:cNvSpPr/>
          <p:nvPr/>
        </p:nvSpPr>
        <p:spPr>
          <a:xfrm>
            <a:off x="4307417" y="2264833"/>
            <a:ext cx="3714750" cy="42333"/>
          </a:xfrm>
          <a:custGeom>
            <a:avLst/>
            <a:gdLst/>
            <a:ahLst/>
            <a:cxnLst/>
            <a:rect l="l" t="t" r="r" b="b"/>
            <a:pathLst>
              <a:path w="3714750" h="42333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9" name="Shape 17"/>
          <p:cNvSpPr/>
          <p:nvPr/>
        </p:nvSpPr>
        <p:spPr>
          <a:xfrm>
            <a:off x="4519083" y="2497667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0" name="Text 18"/>
          <p:cNvSpPr/>
          <p:nvPr/>
        </p:nvSpPr>
        <p:spPr>
          <a:xfrm>
            <a:off x="4677172" y="2561167"/>
            <a:ext cx="2010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69417" y="2561167"/>
            <a:ext cx="1375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动态评估模型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19083" y="3048000"/>
            <a:ext cx="3376083" cy="2434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融合</a:t>
            </a:r>
            <a:r>
              <a:rPr lang="en-US" sz="133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传统评估指标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与</a:t>
            </a:r>
            <a:r>
              <a:rPr lang="en-US" sz="1335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机器学习预测模型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，实现从静态评分到动态预测的跃迁，提前识别社区风险与发展趋势。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540250" y="565568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4" name="Text 22"/>
          <p:cNvSpPr/>
          <p:nvPr/>
        </p:nvSpPr>
        <p:spPr>
          <a:xfrm>
            <a:off x="4815417" y="5613355"/>
            <a:ext cx="1545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LSTM时序预测引擎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3333" y="6269522"/>
            <a:ext cx="3714750" cy="3810000"/>
          </a:xfrm>
          <a:custGeom>
            <a:avLst/>
            <a:gdLst/>
            <a:ahLst/>
            <a:cxnLst/>
            <a:rect l="l" t="t" r="r" b="b"/>
            <a:pathLst>
              <a:path w="3714750" h="3810000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3682993"/>
                </a:lnTo>
                <a:cubicBezTo>
                  <a:pt x="3714750" y="3753137"/>
                  <a:pt x="3657887" y="3810000"/>
                  <a:pt x="3587743" y="3810000"/>
                </a:cubicBezTo>
                <a:lnTo>
                  <a:pt x="127007" y="3810000"/>
                </a:lnTo>
                <a:cubicBezTo>
                  <a:pt x="56863" y="3810000"/>
                  <a:pt x="0" y="3753137"/>
                  <a:pt x="0" y="368299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6" name="Shape 24"/>
          <p:cNvSpPr/>
          <p:nvPr/>
        </p:nvSpPr>
        <p:spPr>
          <a:xfrm>
            <a:off x="423333" y="6269522"/>
            <a:ext cx="3714750" cy="42333"/>
          </a:xfrm>
          <a:custGeom>
            <a:avLst/>
            <a:gdLst/>
            <a:ahLst/>
            <a:cxnLst/>
            <a:rect l="l" t="t" r="r" b="b"/>
            <a:pathLst>
              <a:path w="3714750" h="42333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7" name="Shape 25"/>
          <p:cNvSpPr/>
          <p:nvPr/>
        </p:nvSpPr>
        <p:spPr>
          <a:xfrm>
            <a:off x="635000" y="650235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8" name="Text 26"/>
          <p:cNvSpPr/>
          <p:nvPr/>
        </p:nvSpPr>
        <p:spPr>
          <a:xfrm>
            <a:off x="790553" y="6565855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85333" y="6565855"/>
            <a:ext cx="1164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智能可视化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5000" y="7052688"/>
            <a:ext cx="3376083" cy="2434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</a:t>
            </a:r>
            <a:r>
              <a:rPr lang="en-US" sz="133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多视角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335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交互式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335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可配置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的Dashboard，通过EasyGraph动态网络图与DataEase大屏，让数据洞察一目了然。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6167" y="966037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2" name="Text 30"/>
          <p:cNvSpPr/>
          <p:nvPr/>
        </p:nvSpPr>
        <p:spPr>
          <a:xfrm>
            <a:off x="931333" y="9618046"/>
            <a:ext cx="1608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零代码配置分析视图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07417" y="6269522"/>
            <a:ext cx="3714750" cy="3810000"/>
          </a:xfrm>
          <a:custGeom>
            <a:avLst/>
            <a:gdLst/>
            <a:ahLst/>
            <a:cxnLst/>
            <a:rect l="l" t="t" r="r" b="b"/>
            <a:pathLst>
              <a:path w="3714750" h="3810000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3682993"/>
                </a:lnTo>
                <a:cubicBezTo>
                  <a:pt x="3714750" y="3753137"/>
                  <a:pt x="3657887" y="3810000"/>
                  <a:pt x="3587743" y="3810000"/>
                </a:cubicBezTo>
                <a:lnTo>
                  <a:pt x="127007" y="3810000"/>
                </a:lnTo>
                <a:cubicBezTo>
                  <a:pt x="56863" y="3810000"/>
                  <a:pt x="0" y="3753137"/>
                  <a:pt x="0" y="368299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34" name="Shape 32"/>
          <p:cNvSpPr/>
          <p:nvPr/>
        </p:nvSpPr>
        <p:spPr>
          <a:xfrm>
            <a:off x="4307417" y="6269522"/>
            <a:ext cx="3714750" cy="42333"/>
          </a:xfrm>
          <a:custGeom>
            <a:avLst/>
            <a:gdLst/>
            <a:ahLst/>
            <a:cxnLst/>
            <a:rect l="l" t="t" r="r" b="b"/>
            <a:pathLst>
              <a:path w="3714750" h="42333">
                <a:moveTo>
                  <a:pt x="42333" y="0"/>
                </a:moveTo>
                <a:lnTo>
                  <a:pt x="3672417" y="0"/>
                </a:lnTo>
                <a:cubicBezTo>
                  <a:pt x="3695797" y="0"/>
                  <a:pt x="3714750" y="18953"/>
                  <a:pt x="3714750" y="42333"/>
                </a:cubicBezTo>
                <a:lnTo>
                  <a:pt x="3714750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5" name="Shape 33"/>
          <p:cNvSpPr/>
          <p:nvPr/>
        </p:nvSpPr>
        <p:spPr>
          <a:xfrm>
            <a:off x="4519083" y="650235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6" name="Text 34"/>
          <p:cNvSpPr/>
          <p:nvPr/>
        </p:nvSpPr>
        <p:spPr>
          <a:xfrm>
            <a:off x="4674857" y="6565855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069417" y="6565855"/>
            <a:ext cx="1375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开源协作友好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19083" y="7052688"/>
            <a:ext cx="3376083" cy="2434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代码完全开源，采用</a:t>
            </a:r>
            <a:r>
              <a:rPr lang="en-US" sz="1335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模块化架构</a:t>
            </a:r>
            <a:r>
              <a:rPr lang="en-US" sz="133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，支持社区二次开发与功能扩展，推动开源生态健康评估的标准化与普及化。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540250" y="966037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0" name="Text 38"/>
          <p:cNvSpPr/>
          <p:nvPr/>
        </p:nvSpPr>
        <p:spPr>
          <a:xfrm>
            <a:off x="4815417" y="9618046"/>
            <a:ext cx="1407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AtomGit开源仓库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33833" y="1270000"/>
            <a:ext cx="7598833" cy="804333"/>
          </a:xfrm>
          <a:custGeom>
            <a:avLst/>
            <a:gdLst/>
            <a:ahLst/>
            <a:cxnLst/>
            <a:rect l="l" t="t" r="r" b="b"/>
            <a:pathLst>
              <a:path w="7598833" h="804333">
                <a:moveTo>
                  <a:pt x="126996" y="0"/>
                </a:moveTo>
                <a:lnTo>
                  <a:pt x="7471837" y="0"/>
                </a:lnTo>
                <a:cubicBezTo>
                  <a:pt x="7541975" y="0"/>
                  <a:pt x="7598833" y="56858"/>
                  <a:pt x="7598833" y="126996"/>
                </a:cubicBezTo>
                <a:lnTo>
                  <a:pt x="7598833" y="677337"/>
                </a:lnTo>
                <a:cubicBezTo>
                  <a:pt x="7598833" y="747475"/>
                  <a:pt x="7541975" y="804333"/>
                  <a:pt x="7471837" y="804333"/>
                </a:cubicBezTo>
                <a:lnTo>
                  <a:pt x="126996" y="804333"/>
                </a:lnTo>
                <a:cubicBezTo>
                  <a:pt x="56858" y="804333"/>
                  <a:pt x="0" y="747475"/>
                  <a:pt x="0" y="677337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gradFill flip="none" rotWithShape="1">
            <a:gsLst>
              <a:gs pos="0">
                <a:srgbClr val="4A6D85"/>
              </a:gs>
              <a:gs pos="100000">
                <a:srgbClr val="2C3238"/>
              </a:gs>
            </a:gsLst>
            <a:lin ang="0" scaled="1"/>
          </a:gradFill>
        </p:spPr>
      </p:sp>
      <p:sp>
        <p:nvSpPr>
          <p:cNvPr id="42" name="Shape 40"/>
          <p:cNvSpPr/>
          <p:nvPr/>
        </p:nvSpPr>
        <p:spPr>
          <a:xfrm>
            <a:off x="8487833" y="151341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49448" y="54012"/>
                </a:moveTo>
                <a:lnTo>
                  <a:pt x="158750" y="66849"/>
                </a:lnTo>
                <a:lnTo>
                  <a:pt x="168052" y="54012"/>
                </a:lnTo>
                <a:cubicBezTo>
                  <a:pt x="183555" y="32556"/>
                  <a:pt x="208483" y="19844"/>
                  <a:pt x="234962" y="19844"/>
                </a:cubicBezTo>
                <a:cubicBezTo>
                  <a:pt x="280541" y="19844"/>
                  <a:pt x="317500" y="56803"/>
                  <a:pt x="317500" y="102381"/>
                </a:cubicBezTo>
                <a:lnTo>
                  <a:pt x="317500" y="103994"/>
                </a:lnTo>
                <a:cubicBezTo>
                  <a:pt x="317500" y="173571"/>
                  <a:pt x="230746" y="254372"/>
                  <a:pt x="185477" y="288913"/>
                </a:cubicBezTo>
                <a:cubicBezTo>
                  <a:pt x="177788" y="294742"/>
                  <a:pt x="168362" y="297656"/>
                  <a:pt x="158750" y="297656"/>
                </a:cubicBezTo>
                <a:cubicBezTo>
                  <a:pt x="149138" y="297656"/>
                  <a:pt x="139650" y="294804"/>
                  <a:pt x="132023" y="288913"/>
                </a:cubicBezTo>
                <a:cubicBezTo>
                  <a:pt x="86754" y="254372"/>
                  <a:pt x="0" y="173571"/>
                  <a:pt x="0" y="103994"/>
                </a:cubicBezTo>
                <a:lnTo>
                  <a:pt x="0" y="102381"/>
                </a:lnTo>
                <a:cubicBezTo>
                  <a:pt x="0" y="56803"/>
                  <a:pt x="36959" y="19844"/>
                  <a:pt x="82538" y="19844"/>
                </a:cubicBezTo>
                <a:cubicBezTo>
                  <a:pt x="109017" y="19844"/>
                  <a:pt x="133945" y="32556"/>
                  <a:pt x="149448" y="54012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3" name="Text 41"/>
          <p:cNvSpPr/>
          <p:nvPr/>
        </p:nvSpPr>
        <p:spPr>
          <a:xfrm>
            <a:off x="8847667" y="1481667"/>
            <a:ext cx="6932083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社会价值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55000" y="2243667"/>
            <a:ext cx="7577667" cy="2497667"/>
          </a:xfrm>
          <a:custGeom>
            <a:avLst/>
            <a:gdLst/>
            <a:ahLst/>
            <a:cxnLst/>
            <a:rect l="l" t="t" r="r" b="b"/>
            <a:pathLst>
              <a:path w="7577667" h="2497667">
                <a:moveTo>
                  <a:pt x="42333" y="0"/>
                </a:moveTo>
                <a:lnTo>
                  <a:pt x="7450660" y="0"/>
                </a:lnTo>
                <a:cubicBezTo>
                  <a:pt x="7520804" y="0"/>
                  <a:pt x="7577667" y="56863"/>
                  <a:pt x="7577667" y="127006"/>
                </a:cubicBezTo>
                <a:lnTo>
                  <a:pt x="7577667" y="2370660"/>
                </a:lnTo>
                <a:cubicBezTo>
                  <a:pt x="7577667" y="2440804"/>
                  <a:pt x="7520804" y="2497667"/>
                  <a:pt x="7450660" y="2497667"/>
                </a:cubicBez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5" name="Shape 43"/>
          <p:cNvSpPr/>
          <p:nvPr/>
        </p:nvSpPr>
        <p:spPr>
          <a:xfrm>
            <a:off x="8255000" y="2243667"/>
            <a:ext cx="42333" cy="2497667"/>
          </a:xfrm>
          <a:custGeom>
            <a:avLst/>
            <a:gdLst/>
            <a:ahLst/>
            <a:cxnLst/>
            <a:rect l="l" t="t" r="r" b="b"/>
            <a:pathLst>
              <a:path w="42333" h="2497667">
                <a:moveTo>
                  <a:pt x="42333" y="0"/>
                </a:moveTo>
                <a:lnTo>
                  <a:pt x="42333" y="0"/>
                </a:lnTo>
                <a:lnTo>
                  <a:pt x="42333" y="2497667"/>
                </a:ln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6" name="Shape 44"/>
          <p:cNvSpPr/>
          <p:nvPr/>
        </p:nvSpPr>
        <p:spPr>
          <a:xfrm>
            <a:off x="8510323" y="2465917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178594" y="19844"/>
                </a:moveTo>
                <a:cubicBezTo>
                  <a:pt x="128488" y="19844"/>
                  <a:pt x="88367" y="42664"/>
                  <a:pt x="59159" y="69825"/>
                </a:cubicBezTo>
                <a:cubicBezTo>
                  <a:pt x="30138" y="96800"/>
                  <a:pt x="10728" y="128984"/>
                  <a:pt x="1488" y="151123"/>
                </a:cubicBezTo>
                <a:cubicBezTo>
                  <a:pt x="-558" y="156021"/>
                  <a:pt x="-558" y="161479"/>
                  <a:pt x="1488" y="166377"/>
                </a:cubicBezTo>
                <a:cubicBezTo>
                  <a:pt x="10728" y="188516"/>
                  <a:pt x="30138" y="220762"/>
                  <a:pt x="59159" y="247675"/>
                </a:cubicBezTo>
                <a:cubicBezTo>
                  <a:pt x="88367" y="274774"/>
                  <a:pt x="128488" y="297656"/>
                  <a:pt x="178594" y="297656"/>
                </a:cubicBezTo>
                <a:cubicBezTo>
                  <a:pt x="228699" y="297656"/>
                  <a:pt x="268821" y="274836"/>
                  <a:pt x="298028" y="247675"/>
                </a:cubicBezTo>
                <a:cubicBezTo>
                  <a:pt x="327050" y="220700"/>
                  <a:pt x="346459" y="188516"/>
                  <a:pt x="355699" y="166377"/>
                </a:cubicBezTo>
                <a:cubicBezTo>
                  <a:pt x="357746" y="161479"/>
                  <a:pt x="357746" y="156021"/>
                  <a:pt x="355699" y="151123"/>
                </a:cubicBezTo>
                <a:cubicBezTo>
                  <a:pt x="346459" y="128984"/>
                  <a:pt x="327050" y="96738"/>
                  <a:pt x="298028" y="69825"/>
                </a:cubicBezTo>
                <a:cubicBezTo>
                  <a:pt x="268821" y="42726"/>
                  <a:pt x="228699" y="19844"/>
                  <a:pt x="178594" y="19844"/>
                </a:cubicBezTo>
                <a:close/>
                <a:moveTo>
                  <a:pt x="89297" y="158750"/>
                </a:moveTo>
                <a:cubicBezTo>
                  <a:pt x="89297" y="109466"/>
                  <a:pt x="129309" y="69453"/>
                  <a:pt x="178594" y="69453"/>
                </a:cubicBezTo>
                <a:cubicBezTo>
                  <a:pt x="227878" y="69453"/>
                  <a:pt x="267891" y="109466"/>
                  <a:pt x="267891" y="158750"/>
                </a:cubicBezTo>
                <a:cubicBezTo>
                  <a:pt x="267891" y="208034"/>
                  <a:pt x="227878" y="248047"/>
                  <a:pt x="178594" y="248047"/>
                </a:cubicBezTo>
                <a:cubicBezTo>
                  <a:pt x="129309" y="248047"/>
                  <a:pt x="89297" y="208034"/>
                  <a:pt x="89297" y="158750"/>
                </a:cubicBezTo>
                <a:close/>
                <a:moveTo>
                  <a:pt x="178594" y="119062"/>
                </a:moveTo>
                <a:cubicBezTo>
                  <a:pt x="178594" y="140953"/>
                  <a:pt x="160796" y="158750"/>
                  <a:pt x="138906" y="158750"/>
                </a:cubicBezTo>
                <a:cubicBezTo>
                  <a:pt x="131775" y="158750"/>
                  <a:pt x="125078" y="156890"/>
                  <a:pt x="119249" y="153541"/>
                </a:cubicBezTo>
                <a:cubicBezTo>
                  <a:pt x="118628" y="160300"/>
                  <a:pt x="119187" y="167246"/>
                  <a:pt x="121047" y="174129"/>
                </a:cubicBezTo>
                <a:cubicBezTo>
                  <a:pt x="129542" y="205879"/>
                  <a:pt x="162223" y="224730"/>
                  <a:pt x="193973" y="216235"/>
                </a:cubicBezTo>
                <a:cubicBezTo>
                  <a:pt x="225723" y="207739"/>
                  <a:pt x="244574" y="175059"/>
                  <a:pt x="236079" y="143309"/>
                </a:cubicBezTo>
                <a:cubicBezTo>
                  <a:pt x="228513" y="114970"/>
                  <a:pt x="201662" y="96924"/>
                  <a:pt x="173385" y="99405"/>
                </a:cubicBezTo>
                <a:cubicBezTo>
                  <a:pt x="176671" y="105172"/>
                  <a:pt x="178594" y="111869"/>
                  <a:pt x="178594" y="119063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47" name="Text 45"/>
          <p:cNvSpPr/>
          <p:nvPr/>
        </p:nvSpPr>
        <p:spPr>
          <a:xfrm>
            <a:off x="9011708" y="2455333"/>
            <a:ext cx="2667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提升透明度与可持续性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487833" y="2963333"/>
            <a:ext cx="7228417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5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通过科学的健康度评估体系，为开源项目提供客观、量化的健康状态反馈，帮助社区识别瓶颈、优化治理，推动项目的长期可持续发展。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09000" y="432075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66224" y="92141"/>
                </a:moveTo>
                <a:cubicBezTo>
                  <a:pt x="170359" y="88007"/>
                  <a:pt x="170359" y="81293"/>
                  <a:pt x="166224" y="77159"/>
                </a:cubicBezTo>
                <a:lnTo>
                  <a:pt x="113308" y="24242"/>
                </a:lnTo>
                <a:cubicBezTo>
                  <a:pt x="109174" y="20108"/>
                  <a:pt x="102460" y="20108"/>
                  <a:pt x="98326" y="24242"/>
                </a:cubicBezTo>
                <a:cubicBezTo>
                  <a:pt x="94192" y="28377"/>
                  <a:pt x="94192" y="35090"/>
                  <a:pt x="98326" y="39224"/>
                </a:cubicBezTo>
                <a:lnTo>
                  <a:pt x="133185" y="74083"/>
                </a:lnTo>
                <a:lnTo>
                  <a:pt x="10583" y="74083"/>
                </a:lnTo>
                <a:cubicBezTo>
                  <a:pt x="4729" y="74083"/>
                  <a:pt x="0" y="78813"/>
                  <a:pt x="0" y="84667"/>
                </a:cubicBezTo>
                <a:cubicBezTo>
                  <a:pt x="0" y="90521"/>
                  <a:pt x="4729" y="95250"/>
                  <a:pt x="10583" y="95250"/>
                </a:cubicBezTo>
                <a:lnTo>
                  <a:pt x="133185" y="95250"/>
                </a:lnTo>
                <a:lnTo>
                  <a:pt x="98326" y="130109"/>
                </a:lnTo>
                <a:cubicBezTo>
                  <a:pt x="94192" y="134243"/>
                  <a:pt x="94192" y="140957"/>
                  <a:pt x="98326" y="145091"/>
                </a:cubicBezTo>
                <a:cubicBezTo>
                  <a:pt x="102460" y="149225"/>
                  <a:pt x="109174" y="149225"/>
                  <a:pt x="113308" y="145091"/>
                </a:cubicBezTo>
                <a:lnTo>
                  <a:pt x="166224" y="92174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50" name="Text 48"/>
          <p:cNvSpPr/>
          <p:nvPr/>
        </p:nvSpPr>
        <p:spPr>
          <a:xfrm>
            <a:off x="8826500" y="4278422"/>
            <a:ext cx="2116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从主观判断到数据驱动决策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55000" y="4913424"/>
            <a:ext cx="7577667" cy="2497667"/>
          </a:xfrm>
          <a:custGeom>
            <a:avLst/>
            <a:gdLst/>
            <a:ahLst/>
            <a:cxnLst/>
            <a:rect l="l" t="t" r="r" b="b"/>
            <a:pathLst>
              <a:path w="7577667" h="2497667">
                <a:moveTo>
                  <a:pt x="42333" y="0"/>
                </a:moveTo>
                <a:lnTo>
                  <a:pt x="7450660" y="0"/>
                </a:lnTo>
                <a:cubicBezTo>
                  <a:pt x="7520804" y="0"/>
                  <a:pt x="7577667" y="56863"/>
                  <a:pt x="7577667" y="127006"/>
                </a:cubicBezTo>
                <a:lnTo>
                  <a:pt x="7577667" y="2370660"/>
                </a:lnTo>
                <a:cubicBezTo>
                  <a:pt x="7577667" y="2440804"/>
                  <a:pt x="7520804" y="2497667"/>
                  <a:pt x="7450660" y="2497667"/>
                </a:cubicBez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2" name="Shape 50"/>
          <p:cNvSpPr/>
          <p:nvPr/>
        </p:nvSpPr>
        <p:spPr>
          <a:xfrm>
            <a:off x="8255000" y="4913424"/>
            <a:ext cx="42333" cy="2497667"/>
          </a:xfrm>
          <a:custGeom>
            <a:avLst/>
            <a:gdLst/>
            <a:ahLst/>
            <a:cxnLst/>
            <a:rect l="l" t="t" r="r" b="b"/>
            <a:pathLst>
              <a:path w="42333" h="2497667">
                <a:moveTo>
                  <a:pt x="42333" y="0"/>
                </a:moveTo>
                <a:lnTo>
                  <a:pt x="42333" y="0"/>
                </a:lnTo>
                <a:lnTo>
                  <a:pt x="42333" y="2497667"/>
                </a:ln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3" name="Shape 51"/>
          <p:cNvSpPr/>
          <p:nvPr/>
        </p:nvSpPr>
        <p:spPr>
          <a:xfrm>
            <a:off x="8569854" y="5135674"/>
            <a:ext cx="238125" cy="317500"/>
          </a:xfrm>
          <a:custGeom>
            <a:avLst/>
            <a:gdLst/>
            <a:ahLst/>
            <a:cxnLst/>
            <a:rect l="l" t="t" r="r" b="b"/>
            <a:pathLst>
              <a:path w="238125" h="317500">
                <a:moveTo>
                  <a:pt x="39688" y="0"/>
                </a:moveTo>
                <a:cubicBezTo>
                  <a:pt x="17797" y="0"/>
                  <a:pt x="0" y="17797"/>
                  <a:pt x="0" y="39688"/>
                </a:cubicBezTo>
                <a:lnTo>
                  <a:pt x="0" y="277813"/>
                </a:lnTo>
                <a:cubicBezTo>
                  <a:pt x="0" y="299703"/>
                  <a:pt x="17797" y="317500"/>
                  <a:pt x="39688" y="317500"/>
                </a:cubicBezTo>
                <a:lnTo>
                  <a:pt x="198438" y="317500"/>
                </a:lnTo>
                <a:cubicBezTo>
                  <a:pt x="220328" y="317500"/>
                  <a:pt x="238125" y="299703"/>
                  <a:pt x="238125" y="277813"/>
                </a:cubicBezTo>
                <a:lnTo>
                  <a:pt x="238125" y="39688"/>
                </a:lnTo>
                <a:cubicBezTo>
                  <a:pt x="238125" y="17797"/>
                  <a:pt x="220328" y="0"/>
                  <a:pt x="198438" y="0"/>
                </a:cubicBezTo>
                <a:lnTo>
                  <a:pt x="39688" y="0"/>
                </a:lnTo>
                <a:close/>
                <a:moveTo>
                  <a:pt x="109141" y="218281"/>
                </a:moveTo>
                <a:lnTo>
                  <a:pt x="128984" y="218281"/>
                </a:lnTo>
                <a:cubicBezTo>
                  <a:pt x="139960" y="218281"/>
                  <a:pt x="148828" y="227149"/>
                  <a:pt x="148828" y="238125"/>
                </a:cubicBezTo>
                <a:lnTo>
                  <a:pt x="148828" y="287734"/>
                </a:lnTo>
                <a:lnTo>
                  <a:pt x="89297" y="287734"/>
                </a:lnTo>
                <a:lnTo>
                  <a:pt x="89297" y="238125"/>
                </a:lnTo>
                <a:cubicBezTo>
                  <a:pt x="89297" y="227149"/>
                  <a:pt x="98165" y="218281"/>
                  <a:pt x="109141" y="218281"/>
                </a:cubicBezTo>
                <a:close/>
                <a:moveTo>
                  <a:pt x="59531" y="69453"/>
                </a:moveTo>
                <a:cubicBezTo>
                  <a:pt x="59531" y="63996"/>
                  <a:pt x="63996" y="59531"/>
                  <a:pt x="69453" y="59531"/>
                </a:cubicBezTo>
                <a:lnTo>
                  <a:pt x="89297" y="59531"/>
                </a:lnTo>
                <a:cubicBezTo>
                  <a:pt x="94754" y="59531"/>
                  <a:pt x="99219" y="63996"/>
                  <a:pt x="99219" y="69453"/>
                </a:cubicBezTo>
                <a:lnTo>
                  <a:pt x="99219" y="89297"/>
                </a:lnTo>
                <a:cubicBezTo>
                  <a:pt x="99219" y="94754"/>
                  <a:pt x="94754" y="99219"/>
                  <a:pt x="89297" y="99219"/>
                </a:cubicBezTo>
                <a:lnTo>
                  <a:pt x="69453" y="99219"/>
                </a:lnTo>
                <a:cubicBezTo>
                  <a:pt x="63996" y="99219"/>
                  <a:pt x="59531" y="94754"/>
                  <a:pt x="59531" y="89297"/>
                </a:cubicBezTo>
                <a:lnTo>
                  <a:pt x="59531" y="69453"/>
                </a:lnTo>
                <a:close/>
                <a:moveTo>
                  <a:pt x="148828" y="59531"/>
                </a:moveTo>
                <a:lnTo>
                  <a:pt x="168672" y="59531"/>
                </a:lnTo>
                <a:cubicBezTo>
                  <a:pt x="174129" y="59531"/>
                  <a:pt x="178594" y="63996"/>
                  <a:pt x="178594" y="69453"/>
                </a:cubicBezTo>
                <a:lnTo>
                  <a:pt x="178594" y="89297"/>
                </a:lnTo>
                <a:cubicBezTo>
                  <a:pt x="178594" y="94754"/>
                  <a:pt x="174129" y="99219"/>
                  <a:pt x="168672" y="99219"/>
                </a:cubicBezTo>
                <a:lnTo>
                  <a:pt x="148828" y="99219"/>
                </a:lnTo>
                <a:cubicBezTo>
                  <a:pt x="143371" y="99219"/>
                  <a:pt x="138906" y="94754"/>
                  <a:pt x="138906" y="89297"/>
                </a:cubicBezTo>
                <a:lnTo>
                  <a:pt x="138906" y="69453"/>
                </a:lnTo>
                <a:cubicBezTo>
                  <a:pt x="138906" y="63996"/>
                  <a:pt x="143371" y="59531"/>
                  <a:pt x="148828" y="59531"/>
                </a:cubicBezTo>
                <a:close/>
                <a:moveTo>
                  <a:pt x="59531" y="148828"/>
                </a:moveTo>
                <a:cubicBezTo>
                  <a:pt x="59531" y="143371"/>
                  <a:pt x="63996" y="138906"/>
                  <a:pt x="69453" y="138906"/>
                </a:cubicBezTo>
                <a:lnTo>
                  <a:pt x="89297" y="138906"/>
                </a:lnTo>
                <a:cubicBezTo>
                  <a:pt x="94754" y="138906"/>
                  <a:pt x="99219" y="143371"/>
                  <a:pt x="99219" y="148828"/>
                </a:cubicBezTo>
                <a:lnTo>
                  <a:pt x="99219" y="168672"/>
                </a:lnTo>
                <a:cubicBezTo>
                  <a:pt x="99219" y="174129"/>
                  <a:pt x="94754" y="178594"/>
                  <a:pt x="89297" y="178594"/>
                </a:cubicBezTo>
                <a:lnTo>
                  <a:pt x="69453" y="178594"/>
                </a:lnTo>
                <a:cubicBezTo>
                  <a:pt x="63996" y="178594"/>
                  <a:pt x="59531" y="174129"/>
                  <a:pt x="59531" y="168672"/>
                </a:cubicBezTo>
                <a:lnTo>
                  <a:pt x="59531" y="148828"/>
                </a:lnTo>
                <a:close/>
                <a:moveTo>
                  <a:pt x="148828" y="138906"/>
                </a:moveTo>
                <a:lnTo>
                  <a:pt x="168672" y="138906"/>
                </a:lnTo>
                <a:cubicBezTo>
                  <a:pt x="174129" y="138906"/>
                  <a:pt x="178594" y="143371"/>
                  <a:pt x="178594" y="148828"/>
                </a:cubicBezTo>
                <a:lnTo>
                  <a:pt x="178594" y="168672"/>
                </a:lnTo>
                <a:cubicBezTo>
                  <a:pt x="178594" y="174129"/>
                  <a:pt x="174129" y="178594"/>
                  <a:pt x="168672" y="178594"/>
                </a:cubicBezTo>
                <a:lnTo>
                  <a:pt x="148828" y="178594"/>
                </a:lnTo>
                <a:cubicBezTo>
                  <a:pt x="143371" y="178594"/>
                  <a:pt x="138906" y="174129"/>
                  <a:pt x="138906" y="168672"/>
                </a:cubicBezTo>
                <a:lnTo>
                  <a:pt x="138906" y="148828"/>
                </a:lnTo>
                <a:cubicBezTo>
                  <a:pt x="138906" y="143371"/>
                  <a:pt x="143371" y="138906"/>
                  <a:pt x="148828" y="138906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4" name="Text 52"/>
          <p:cNvSpPr/>
          <p:nvPr/>
        </p:nvSpPr>
        <p:spPr>
          <a:xfrm>
            <a:off x="9011708" y="5125090"/>
            <a:ext cx="312208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为企业OSPO提供决策支持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87833" y="5633090"/>
            <a:ext cx="7228417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5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帮助企业开源项目办公室(OSPO)科学评估开源依赖风险、选择优质开源项目、制定开源战略，降低法律与安全风险，提升企业开源投资回报率。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509000" y="6990511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66224" y="92141"/>
                </a:moveTo>
                <a:cubicBezTo>
                  <a:pt x="170359" y="88007"/>
                  <a:pt x="170359" y="81293"/>
                  <a:pt x="166224" y="77159"/>
                </a:cubicBezTo>
                <a:lnTo>
                  <a:pt x="113308" y="24242"/>
                </a:lnTo>
                <a:cubicBezTo>
                  <a:pt x="109174" y="20108"/>
                  <a:pt x="102460" y="20108"/>
                  <a:pt x="98326" y="24242"/>
                </a:cubicBezTo>
                <a:cubicBezTo>
                  <a:pt x="94192" y="28377"/>
                  <a:pt x="94192" y="35090"/>
                  <a:pt x="98326" y="39224"/>
                </a:cubicBezTo>
                <a:lnTo>
                  <a:pt x="133185" y="74083"/>
                </a:lnTo>
                <a:lnTo>
                  <a:pt x="10583" y="74083"/>
                </a:lnTo>
                <a:cubicBezTo>
                  <a:pt x="4729" y="74083"/>
                  <a:pt x="0" y="78813"/>
                  <a:pt x="0" y="84667"/>
                </a:cubicBezTo>
                <a:cubicBezTo>
                  <a:pt x="0" y="90521"/>
                  <a:pt x="4729" y="95250"/>
                  <a:pt x="10583" y="95250"/>
                </a:cubicBezTo>
                <a:lnTo>
                  <a:pt x="133185" y="95250"/>
                </a:lnTo>
                <a:lnTo>
                  <a:pt x="98326" y="130109"/>
                </a:lnTo>
                <a:cubicBezTo>
                  <a:pt x="94192" y="134243"/>
                  <a:pt x="94192" y="140957"/>
                  <a:pt x="98326" y="145091"/>
                </a:cubicBezTo>
                <a:cubicBezTo>
                  <a:pt x="102460" y="149225"/>
                  <a:pt x="109174" y="149225"/>
                  <a:pt x="113308" y="145091"/>
                </a:cubicBezTo>
                <a:lnTo>
                  <a:pt x="166224" y="92174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57" name="Text 55"/>
          <p:cNvSpPr/>
          <p:nvPr/>
        </p:nvSpPr>
        <p:spPr>
          <a:xfrm>
            <a:off x="8826500" y="6948178"/>
            <a:ext cx="2455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企业级开源风险评估与项目选型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55000" y="7583178"/>
            <a:ext cx="7577667" cy="2497667"/>
          </a:xfrm>
          <a:custGeom>
            <a:avLst/>
            <a:gdLst/>
            <a:ahLst/>
            <a:cxnLst/>
            <a:rect l="l" t="t" r="r" b="b"/>
            <a:pathLst>
              <a:path w="7577667" h="2497667">
                <a:moveTo>
                  <a:pt x="42333" y="0"/>
                </a:moveTo>
                <a:lnTo>
                  <a:pt x="7450660" y="0"/>
                </a:lnTo>
                <a:cubicBezTo>
                  <a:pt x="7520804" y="0"/>
                  <a:pt x="7577667" y="56863"/>
                  <a:pt x="7577667" y="127006"/>
                </a:cubicBezTo>
                <a:lnTo>
                  <a:pt x="7577667" y="2370660"/>
                </a:lnTo>
                <a:cubicBezTo>
                  <a:pt x="7577667" y="2440804"/>
                  <a:pt x="7520804" y="2497667"/>
                  <a:pt x="7450660" y="2497667"/>
                </a:cubicBez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9" name="Shape 57"/>
          <p:cNvSpPr/>
          <p:nvPr/>
        </p:nvSpPr>
        <p:spPr>
          <a:xfrm>
            <a:off x="8255000" y="7583178"/>
            <a:ext cx="42333" cy="2497667"/>
          </a:xfrm>
          <a:custGeom>
            <a:avLst/>
            <a:gdLst/>
            <a:ahLst/>
            <a:cxnLst/>
            <a:rect l="l" t="t" r="r" b="b"/>
            <a:pathLst>
              <a:path w="42333" h="2497667">
                <a:moveTo>
                  <a:pt x="42333" y="0"/>
                </a:moveTo>
                <a:lnTo>
                  <a:pt x="42333" y="0"/>
                </a:lnTo>
                <a:lnTo>
                  <a:pt x="42333" y="2497667"/>
                </a:lnTo>
                <a:lnTo>
                  <a:pt x="42333" y="2497667"/>
                </a:lnTo>
                <a:cubicBezTo>
                  <a:pt x="18953" y="2497667"/>
                  <a:pt x="0" y="2478713"/>
                  <a:pt x="0" y="2455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0" name="Shape 58"/>
          <p:cNvSpPr/>
          <p:nvPr/>
        </p:nvSpPr>
        <p:spPr>
          <a:xfrm>
            <a:off x="8510323" y="7805428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166750" y="32990"/>
                </a:moveTo>
                <a:lnTo>
                  <a:pt x="94444" y="113357"/>
                </a:lnTo>
                <a:cubicBezTo>
                  <a:pt x="91591" y="116520"/>
                  <a:pt x="91715" y="121419"/>
                  <a:pt x="94754" y="124458"/>
                </a:cubicBezTo>
                <a:cubicBezTo>
                  <a:pt x="113667" y="143371"/>
                  <a:pt x="144363" y="143371"/>
                  <a:pt x="163277" y="124458"/>
                </a:cubicBezTo>
                <a:lnTo>
                  <a:pt x="182997" y="104738"/>
                </a:lnTo>
                <a:cubicBezTo>
                  <a:pt x="185601" y="102133"/>
                  <a:pt x="188888" y="100707"/>
                  <a:pt x="192236" y="100459"/>
                </a:cubicBezTo>
                <a:cubicBezTo>
                  <a:pt x="196453" y="100087"/>
                  <a:pt x="200794" y="101513"/>
                  <a:pt x="204019" y="104738"/>
                </a:cubicBezTo>
                <a:lnTo>
                  <a:pt x="313531" y="213320"/>
                </a:lnTo>
                <a:lnTo>
                  <a:pt x="357188" y="178594"/>
                </a:lnTo>
                <a:lnTo>
                  <a:pt x="357188" y="0"/>
                </a:lnTo>
                <a:lnTo>
                  <a:pt x="287734" y="39688"/>
                </a:lnTo>
                <a:lnTo>
                  <a:pt x="272976" y="29828"/>
                </a:lnTo>
                <a:cubicBezTo>
                  <a:pt x="263178" y="23316"/>
                  <a:pt x="251706" y="19844"/>
                  <a:pt x="239923" y="19844"/>
                </a:cubicBezTo>
                <a:lnTo>
                  <a:pt x="196267" y="19844"/>
                </a:lnTo>
                <a:cubicBezTo>
                  <a:pt x="195585" y="19844"/>
                  <a:pt x="194841" y="19844"/>
                  <a:pt x="194159" y="19906"/>
                </a:cubicBezTo>
                <a:cubicBezTo>
                  <a:pt x="183679" y="20464"/>
                  <a:pt x="173819" y="25177"/>
                  <a:pt x="166750" y="32990"/>
                </a:cubicBezTo>
                <a:close/>
                <a:moveTo>
                  <a:pt x="72306" y="93452"/>
                </a:moveTo>
                <a:lnTo>
                  <a:pt x="138534" y="19844"/>
                </a:lnTo>
                <a:lnTo>
                  <a:pt x="113978" y="19844"/>
                </a:lnTo>
                <a:cubicBezTo>
                  <a:pt x="98165" y="19844"/>
                  <a:pt x="83034" y="26107"/>
                  <a:pt x="71872" y="37269"/>
                </a:cubicBezTo>
                <a:lnTo>
                  <a:pt x="0" y="119062"/>
                </a:lnTo>
                <a:lnTo>
                  <a:pt x="0" y="337344"/>
                </a:lnTo>
                <a:lnTo>
                  <a:pt x="89297" y="253008"/>
                </a:lnTo>
                <a:lnTo>
                  <a:pt x="96986" y="259395"/>
                </a:lnTo>
                <a:cubicBezTo>
                  <a:pt x="111249" y="271301"/>
                  <a:pt x="129232" y="277813"/>
                  <a:pt x="147774" y="277813"/>
                </a:cubicBezTo>
                <a:lnTo>
                  <a:pt x="157510" y="277813"/>
                </a:lnTo>
                <a:lnTo>
                  <a:pt x="153169" y="273472"/>
                </a:lnTo>
                <a:cubicBezTo>
                  <a:pt x="147340" y="267643"/>
                  <a:pt x="147340" y="258217"/>
                  <a:pt x="153169" y="252450"/>
                </a:cubicBezTo>
                <a:cubicBezTo>
                  <a:pt x="158998" y="246683"/>
                  <a:pt x="168424" y="246621"/>
                  <a:pt x="174191" y="252450"/>
                </a:cubicBezTo>
                <a:lnTo>
                  <a:pt x="199616" y="277875"/>
                </a:lnTo>
                <a:lnTo>
                  <a:pt x="205197" y="277875"/>
                </a:lnTo>
                <a:cubicBezTo>
                  <a:pt x="217041" y="277875"/>
                  <a:pt x="228637" y="275208"/>
                  <a:pt x="239179" y="270247"/>
                </a:cubicBezTo>
                <a:lnTo>
                  <a:pt x="222622" y="253628"/>
                </a:lnTo>
                <a:cubicBezTo>
                  <a:pt x="216793" y="247799"/>
                  <a:pt x="216793" y="238373"/>
                  <a:pt x="222622" y="232606"/>
                </a:cubicBezTo>
                <a:cubicBezTo>
                  <a:pt x="228451" y="226839"/>
                  <a:pt x="237877" y="226777"/>
                  <a:pt x="243644" y="232606"/>
                </a:cubicBezTo>
                <a:lnTo>
                  <a:pt x="263488" y="252450"/>
                </a:lnTo>
                <a:lnTo>
                  <a:pt x="274340" y="241598"/>
                </a:lnTo>
                <a:cubicBezTo>
                  <a:pt x="279859" y="236079"/>
                  <a:pt x="281471" y="228079"/>
                  <a:pt x="279053" y="221072"/>
                </a:cubicBezTo>
                <a:lnTo>
                  <a:pt x="193539" y="136240"/>
                </a:lnTo>
                <a:lnTo>
                  <a:pt x="184299" y="145479"/>
                </a:lnTo>
                <a:cubicBezTo>
                  <a:pt x="153727" y="176051"/>
                  <a:pt x="104242" y="176051"/>
                  <a:pt x="73670" y="145479"/>
                </a:cubicBezTo>
                <a:cubicBezTo>
                  <a:pt x="59407" y="131217"/>
                  <a:pt x="58849" y="108334"/>
                  <a:pt x="72306" y="9339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1" name="Text 59"/>
          <p:cNvSpPr/>
          <p:nvPr/>
        </p:nvSpPr>
        <p:spPr>
          <a:xfrm>
            <a:off x="9011708" y="7794845"/>
            <a:ext cx="2921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助力开源文化建设与传播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487833" y="8302845"/>
            <a:ext cx="7228417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5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通过健康度评估的普及，推动开源社区建立更加透明、包容、可持续的协作文化，吸引更多开发者与企业参与开源贡献，促进开源生态繁荣。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509000" y="966026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66224" y="92141"/>
                </a:moveTo>
                <a:cubicBezTo>
                  <a:pt x="170359" y="88007"/>
                  <a:pt x="170359" y="81293"/>
                  <a:pt x="166224" y="77159"/>
                </a:cubicBezTo>
                <a:lnTo>
                  <a:pt x="113308" y="24242"/>
                </a:lnTo>
                <a:cubicBezTo>
                  <a:pt x="109174" y="20108"/>
                  <a:pt x="102460" y="20108"/>
                  <a:pt x="98326" y="24242"/>
                </a:cubicBezTo>
                <a:cubicBezTo>
                  <a:pt x="94192" y="28377"/>
                  <a:pt x="94192" y="35090"/>
                  <a:pt x="98326" y="39224"/>
                </a:cubicBezTo>
                <a:lnTo>
                  <a:pt x="133185" y="74083"/>
                </a:lnTo>
                <a:lnTo>
                  <a:pt x="10583" y="74083"/>
                </a:lnTo>
                <a:cubicBezTo>
                  <a:pt x="4729" y="74083"/>
                  <a:pt x="0" y="78813"/>
                  <a:pt x="0" y="84667"/>
                </a:cubicBezTo>
                <a:cubicBezTo>
                  <a:pt x="0" y="90521"/>
                  <a:pt x="4729" y="95250"/>
                  <a:pt x="10583" y="95250"/>
                </a:cubicBezTo>
                <a:lnTo>
                  <a:pt x="133185" y="95250"/>
                </a:lnTo>
                <a:lnTo>
                  <a:pt x="98326" y="130109"/>
                </a:lnTo>
                <a:cubicBezTo>
                  <a:pt x="94192" y="134243"/>
                  <a:pt x="94192" y="140957"/>
                  <a:pt x="98326" y="145091"/>
                </a:cubicBezTo>
                <a:cubicBezTo>
                  <a:pt x="102460" y="149225"/>
                  <a:pt x="109174" y="149225"/>
                  <a:pt x="113308" y="145091"/>
                </a:cubicBezTo>
                <a:lnTo>
                  <a:pt x="166224" y="92174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64" name="Text 62"/>
          <p:cNvSpPr/>
          <p:nvPr/>
        </p:nvSpPr>
        <p:spPr>
          <a:xfrm>
            <a:off x="8826500" y="9617935"/>
            <a:ext cx="228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构建健康的全球开源生态体系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33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" name="Shape 1"/>
          <p:cNvSpPr/>
          <p:nvPr/>
        </p:nvSpPr>
        <p:spPr>
          <a:xfrm>
            <a:off x="711200" y="73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4300" y="38100"/>
                </a:moveTo>
                <a:cubicBezTo>
                  <a:pt x="114300" y="27563"/>
                  <a:pt x="122813" y="19050"/>
                  <a:pt x="133350" y="19050"/>
                </a:cubicBezTo>
                <a:lnTo>
                  <a:pt x="171450" y="19050"/>
                </a:lnTo>
                <a:cubicBezTo>
                  <a:pt x="181987" y="19050"/>
                  <a:pt x="190500" y="27563"/>
                  <a:pt x="190500" y="3810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166688" y="95250"/>
                </a:lnTo>
                <a:lnTo>
                  <a:pt x="166688" y="133350"/>
                </a:lnTo>
                <a:lnTo>
                  <a:pt x="238125" y="133350"/>
                </a:lnTo>
                <a:cubicBezTo>
                  <a:pt x="261818" y="133350"/>
                  <a:pt x="280987" y="152519"/>
                  <a:pt x="280987" y="176212"/>
                </a:cubicBezTo>
                <a:lnTo>
                  <a:pt x="280987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lnTo>
                  <a:pt x="304800" y="266700"/>
                </a:lnTo>
                <a:cubicBezTo>
                  <a:pt x="304800" y="277237"/>
                  <a:pt x="296287" y="285750"/>
                  <a:pt x="285750" y="285750"/>
                </a:cubicBezTo>
                <a:lnTo>
                  <a:pt x="247650" y="285750"/>
                </a:lnTo>
                <a:cubicBezTo>
                  <a:pt x="237113" y="285750"/>
                  <a:pt x="228600" y="277237"/>
                  <a:pt x="228600" y="266700"/>
                </a:cubicBezTo>
                <a:lnTo>
                  <a:pt x="228600" y="228600"/>
                </a:lnTo>
                <a:cubicBezTo>
                  <a:pt x="228600" y="218063"/>
                  <a:pt x="237113" y="209550"/>
                  <a:pt x="247650" y="209550"/>
                </a:cubicBezTo>
                <a:lnTo>
                  <a:pt x="252413" y="209550"/>
                </a:lnTo>
                <a:lnTo>
                  <a:pt x="252413" y="176212"/>
                </a:lnTo>
                <a:cubicBezTo>
                  <a:pt x="252413" y="168295"/>
                  <a:pt x="246043" y="161925"/>
                  <a:pt x="238125" y="161925"/>
                </a:cubicBezTo>
                <a:lnTo>
                  <a:pt x="166688" y="161925"/>
                </a:lnTo>
                <a:lnTo>
                  <a:pt x="166688" y="209550"/>
                </a:lnTo>
                <a:lnTo>
                  <a:pt x="171450" y="209550"/>
                </a:lnTo>
                <a:cubicBezTo>
                  <a:pt x="181987" y="209550"/>
                  <a:pt x="190500" y="218063"/>
                  <a:pt x="190500" y="228600"/>
                </a:cubicBezTo>
                <a:lnTo>
                  <a:pt x="190500" y="266700"/>
                </a:lnTo>
                <a:cubicBezTo>
                  <a:pt x="190500" y="277237"/>
                  <a:pt x="181987" y="285750"/>
                  <a:pt x="171450" y="285750"/>
                </a:cubicBezTo>
                <a:lnTo>
                  <a:pt x="133350" y="285750"/>
                </a:lnTo>
                <a:cubicBezTo>
                  <a:pt x="122813" y="285750"/>
                  <a:pt x="114300" y="277237"/>
                  <a:pt x="114300" y="266700"/>
                </a:cubicBezTo>
                <a:lnTo>
                  <a:pt x="114300" y="228600"/>
                </a:lnTo>
                <a:cubicBezTo>
                  <a:pt x="114300" y="218063"/>
                  <a:pt x="122813" y="209550"/>
                  <a:pt x="133350" y="209550"/>
                </a:cubicBezTo>
                <a:lnTo>
                  <a:pt x="138113" y="209550"/>
                </a:lnTo>
                <a:lnTo>
                  <a:pt x="138113" y="161925"/>
                </a:lnTo>
                <a:lnTo>
                  <a:pt x="66675" y="161925"/>
                </a:lnTo>
                <a:cubicBezTo>
                  <a:pt x="58757" y="161925"/>
                  <a:pt x="52388" y="168295"/>
                  <a:pt x="52388" y="176212"/>
                </a:cubicBezTo>
                <a:lnTo>
                  <a:pt x="52388" y="209550"/>
                </a:lnTo>
                <a:lnTo>
                  <a:pt x="57150" y="209550"/>
                </a:lnTo>
                <a:cubicBezTo>
                  <a:pt x="67687" y="209550"/>
                  <a:pt x="76200" y="218063"/>
                  <a:pt x="76200" y="228600"/>
                </a:cubicBezTo>
                <a:lnTo>
                  <a:pt x="76200" y="266700"/>
                </a:lnTo>
                <a:cubicBezTo>
                  <a:pt x="76200" y="277237"/>
                  <a:pt x="67687" y="285750"/>
                  <a:pt x="5715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28600"/>
                </a:lnTo>
                <a:cubicBezTo>
                  <a:pt x="0" y="218063"/>
                  <a:pt x="8513" y="209550"/>
                  <a:pt x="19050" y="209550"/>
                </a:cubicBezTo>
                <a:lnTo>
                  <a:pt x="23813" y="209550"/>
                </a:lnTo>
                <a:lnTo>
                  <a:pt x="23813" y="176212"/>
                </a:lnTo>
                <a:cubicBezTo>
                  <a:pt x="23813" y="152519"/>
                  <a:pt x="42982" y="133350"/>
                  <a:pt x="66675" y="133350"/>
                </a:cubicBezTo>
                <a:lnTo>
                  <a:pt x="138113" y="133350"/>
                </a:lnTo>
                <a:lnTo>
                  <a:pt x="138113" y="95250"/>
                </a:lnTo>
                <a:lnTo>
                  <a:pt x="133350" y="95250"/>
                </a:lnTo>
                <a:cubicBezTo>
                  <a:pt x="122813" y="95250"/>
                  <a:pt x="114300" y="86737"/>
                  <a:pt x="114300" y="76200"/>
                </a:cubicBezTo>
                <a:lnTo>
                  <a:pt x="114300" y="38100"/>
                </a:lnTo>
                <a:close/>
              </a:path>
            </a:pathLst>
          </a:custGeom>
          <a:solidFill>
            <a:srgbClr val="E0E2E5"/>
          </a:solidFill>
        </p:spPr>
      </p:sp>
      <p:sp>
        <p:nvSpPr>
          <p:cNvPr id="4" name="Text 2"/>
          <p:cNvSpPr/>
          <p:nvPr/>
        </p:nvSpPr>
        <p:spPr>
          <a:xfrm>
            <a:off x="1371600" y="508000"/>
            <a:ext cx="2743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371600" y="1219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6" name="Shape 4"/>
          <p:cNvSpPr/>
          <p:nvPr/>
        </p:nvSpPr>
        <p:spPr>
          <a:xfrm>
            <a:off x="508000" y="1473200"/>
            <a:ext cx="15240000" cy="2819400"/>
          </a:xfrm>
          <a:custGeom>
            <a:avLst/>
            <a:gdLst/>
            <a:ahLst/>
            <a:cxnLst/>
            <a:rect l="l" t="t" r="r" b="b"/>
            <a:pathLst>
              <a:path w="15240000" h="2819400">
                <a:moveTo>
                  <a:pt x="152389" y="0"/>
                </a:moveTo>
                <a:lnTo>
                  <a:pt x="15087611" y="0"/>
                </a:lnTo>
                <a:cubicBezTo>
                  <a:pt x="15171717" y="0"/>
                  <a:pt x="15240000" y="68283"/>
                  <a:pt x="15240000" y="152389"/>
                </a:cubicBezTo>
                <a:lnTo>
                  <a:pt x="15240000" y="2667011"/>
                </a:lnTo>
                <a:cubicBezTo>
                  <a:pt x="15240000" y="2751173"/>
                  <a:pt x="15171773" y="2819400"/>
                  <a:pt x="15087611" y="2819400"/>
                </a:cubicBezTo>
                <a:lnTo>
                  <a:pt x="152389" y="2819400"/>
                </a:lnTo>
                <a:cubicBezTo>
                  <a:pt x="68283" y="2819400"/>
                  <a:pt x="0" y="2751117"/>
                  <a:pt x="0" y="266701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50000">
                <a:srgbClr val="D9A443"/>
              </a:gs>
              <a:gs pos="100000">
                <a:srgbClr val="4A6D85"/>
              </a:gs>
            </a:gsLst>
            <a:lin ang="0" scaled="1"/>
          </a:gradFill>
        </p:spPr>
      </p:sp>
      <p:sp>
        <p:nvSpPr>
          <p:cNvPr id="7" name="Text 5"/>
          <p:cNvSpPr/>
          <p:nvPr/>
        </p:nvSpPr>
        <p:spPr>
          <a:xfrm>
            <a:off x="736600" y="1778000"/>
            <a:ext cx="14782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整体架构流程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2800" y="2387600"/>
            <a:ext cx="3149600" cy="1600200"/>
          </a:xfrm>
          <a:custGeom>
            <a:avLst/>
            <a:gdLst/>
            <a:ahLst/>
            <a:cxnLst/>
            <a:rect l="l" t="t" r="r" b="b"/>
            <a:pathLst>
              <a:path w="3149600" h="1600200">
                <a:moveTo>
                  <a:pt x="101597" y="0"/>
                </a:moveTo>
                <a:lnTo>
                  <a:pt x="3048003" y="0"/>
                </a:lnTo>
                <a:cubicBezTo>
                  <a:pt x="3104114" y="0"/>
                  <a:pt x="3149600" y="45486"/>
                  <a:pt x="3149600" y="101597"/>
                </a:cubicBezTo>
                <a:lnTo>
                  <a:pt x="3149600" y="1498603"/>
                </a:lnTo>
                <a:cubicBezTo>
                  <a:pt x="3149600" y="1554714"/>
                  <a:pt x="3104114" y="1600200"/>
                  <a:pt x="3048003" y="1600200"/>
                </a:cubicBezTo>
                <a:lnTo>
                  <a:pt x="101597" y="1600200"/>
                </a:lnTo>
                <a:cubicBezTo>
                  <a:pt x="45486" y="1600200"/>
                  <a:pt x="0" y="1554714"/>
                  <a:pt x="0" y="14986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9" name="Shape 7"/>
          <p:cNvSpPr/>
          <p:nvPr/>
        </p:nvSpPr>
        <p:spPr>
          <a:xfrm>
            <a:off x="2220913" y="25908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23812"/>
                </a:moveTo>
                <a:cubicBezTo>
                  <a:pt x="190500" y="10641"/>
                  <a:pt x="179859" y="0"/>
                  <a:pt x="166688" y="0"/>
                </a:cubicBezTo>
                <a:cubicBezTo>
                  <a:pt x="153516" y="0"/>
                  <a:pt x="142875" y="10641"/>
                  <a:pt x="142875" y="23812"/>
                </a:cubicBezTo>
                <a:lnTo>
                  <a:pt x="142875" y="180603"/>
                </a:lnTo>
                <a:lnTo>
                  <a:pt x="112068" y="149796"/>
                </a:lnTo>
                <a:cubicBezTo>
                  <a:pt x="102766" y="140494"/>
                  <a:pt x="87660" y="140494"/>
                  <a:pt x="78358" y="149796"/>
                </a:cubicBezTo>
                <a:cubicBezTo>
                  <a:pt x="69056" y="159097"/>
                  <a:pt x="69056" y="174203"/>
                  <a:pt x="78358" y="183505"/>
                </a:cubicBezTo>
                <a:lnTo>
                  <a:pt x="149796" y="254943"/>
                </a:lnTo>
                <a:cubicBezTo>
                  <a:pt x="159097" y="264244"/>
                  <a:pt x="174203" y="264244"/>
                  <a:pt x="183505" y="254943"/>
                </a:cubicBezTo>
                <a:lnTo>
                  <a:pt x="254943" y="183505"/>
                </a:lnTo>
                <a:cubicBezTo>
                  <a:pt x="264244" y="174203"/>
                  <a:pt x="264244" y="159097"/>
                  <a:pt x="254943" y="149796"/>
                </a:cubicBezTo>
                <a:cubicBezTo>
                  <a:pt x="245641" y="140494"/>
                  <a:pt x="230535" y="140494"/>
                  <a:pt x="221233" y="149796"/>
                </a:cubicBezTo>
                <a:lnTo>
                  <a:pt x="190500" y="180603"/>
                </a:lnTo>
                <a:lnTo>
                  <a:pt x="190500" y="23812"/>
                </a:lnTo>
                <a:close/>
                <a:moveTo>
                  <a:pt x="47625" y="238125"/>
                </a:moveTo>
                <a:cubicBezTo>
                  <a:pt x="21357" y="238125"/>
                  <a:pt x="0" y="259482"/>
                  <a:pt x="0" y="285750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85750"/>
                </a:lnTo>
                <a:cubicBezTo>
                  <a:pt x="333375" y="259482"/>
                  <a:pt x="312018" y="238125"/>
                  <a:pt x="285750" y="238125"/>
                </a:cubicBezTo>
                <a:lnTo>
                  <a:pt x="250850" y="238125"/>
                </a:lnTo>
                <a:lnTo>
                  <a:pt x="208731" y="280243"/>
                </a:lnTo>
                <a:cubicBezTo>
                  <a:pt x="185514" y="303461"/>
                  <a:pt x="147786" y="303461"/>
                  <a:pt x="124569" y="280243"/>
                </a:cubicBezTo>
                <a:lnTo>
                  <a:pt x="82525" y="238125"/>
                </a:lnTo>
                <a:lnTo>
                  <a:pt x="47625" y="238125"/>
                </a:lnTo>
                <a:close/>
                <a:moveTo>
                  <a:pt x="273844" y="279797"/>
                </a:moveTo>
                <a:cubicBezTo>
                  <a:pt x="283701" y="279797"/>
                  <a:pt x="291703" y="287799"/>
                  <a:pt x="291703" y="297656"/>
                </a:cubicBezTo>
                <a:cubicBezTo>
                  <a:pt x="291703" y="307513"/>
                  <a:pt x="283701" y="315516"/>
                  <a:pt x="273844" y="315516"/>
                </a:cubicBezTo>
                <a:cubicBezTo>
                  <a:pt x="263987" y="315516"/>
                  <a:pt x="255984" y="307513"/>
                  <a:pt x="255984" y="297656"/>
                </a:cubicBezTo>
                <a:cubicBezTo>
                  <a:pt x="255984" y="287799"/>
                  <a:pt x="263987" y="279797"/>
                  <a:pt x="273844" y="279797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0" name="Text 8"/>
          <p:cNvSpPr/>
          <p:nvPr/>
        </p:nvSpPr>
        <p:spPr>
          <a:xfrm>
            <a:off x="958850" y="3073400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数据采集层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200" y="3479800"/>
            <a:ext cx="284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API · 数据集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46550" y="3035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13" name="Shape 11"/>
          <p:cNvSpPr/>
          <p:nvPr/>
        </p:nvSpPr>
        <p:spPr>
          <a:xfrm>
            <a:off x="4641850" y="2387600"/>
            <a:ext cx="3149600" cy="1600200"/>
          </a:xfrm>
          <a:custGeom>
            <a:avLst/>
            <a:gdLst/>
            <a:ahLst/>
            <a:cxnLst/>
            <a:rect l="l" t="t" r="r" b="b"/>
            <a:pathLst>
              <a:path w="3149600" h="1600200">
                <a:moveTo>
                  <a:pt x="101597" y="0"/>
                </a:moveTo>
                <a:lnTo>
                  <a:pt x="3048003" y="0"/>
                </a:lnTo>
                <a:cubicBezTo>
                  <a:pt x="3104114" y="0"/>
                  <a:pt x="3149600" y="45486"/>
                  <a:pt x="3149600" y="101597"/>
                </a:cubicBezTo>
                <a:lnTo>
                  <a:pt x="3149600" y="1498603"/>
                </a:lnTo>
                <a:cubicBezTo>
                  <a:pt x="3149600" y="1554714"/>
                  <a:pt x="3104114" y="1600200"/>
                  <a:pt x="3048003" y="1600200"/>
                </a:cubicBezTo>
                <a:lnTo>
                  <a:pt x="101597" y="1600200"/>
                </a:lnTo>
                <a:cubicBezTo>
                  <a:pt x="45486" y="1600200"/>
                  <a:pt x="0" y="1554714"/>
                  <a:pt x="0" y="14986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4" name="Shape 12"/>
          <p:cNvSpPr/>
          <p:nvPr/>
        </p:nvSpPr>
        <p:spPr>
          <a:xfrm>
            <a:off x="6049963" y="25908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5" name="Text 13"/>
          <p:cNvSpPr/>
          <p:nvPr/>
        </p:nvSpPr>
        <p:spPr>
          <a:xfrm>
            <a:off x="4787900" y="3073400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数据存储与处理层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794250" y="3479800"/>
            <a:ext cx="284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IoTDB · MySQL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75600" y="3035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18" name="Shape 16"/>
          <p:cNvSpPr/>
          <p:nvPr/>
        </p:nvSpPr>
        <p:spPr>
          <a:xfrm>
            <a:off x="8470900" y="2387600"/>
            <a:ext cx="3149600" cy="1600200"/>
          </a:xfrm>
          <a:custGeom>
            <a:avLst/>
            <a:gdLst/>
            <a:ahLst/>
            <a:cxnLst/>
            <a:rect l="l" t="t" r="r" b="b"/>
            <a:pathLst>
              <a:path w="3149600" h="1600200">
                <a:moveTo>
                  <a:pt x="101597" y="0"/>
                </a:moveTo>
                <a:lnTo>
                  <a:pt x="3048003" y="0"/>
                </a:lnTo>
                <a:cubicBezTo>
                  <a:pt x="3104114" y="0"/>
                  <a:pt x="3149600" y="45486"/>
                  <a:pt x="3149600" y="101597"/>
                </a:cubicBezTo>
                <a:lnTo>
                  <a:pt x="3149600" y="1498603"/>
                </a:lnTo>
                <a:cubicBezTo>
                  <a:pt x="3149600" y="1554714"/>
                  <a:pt x="3104114" y="1600200"/>
                  <a:pt x="3048003" y="1600200"/>
                </a:cubicBezTo>
                <a:lnTo>
                  <a:pt x="101597" y="1600200"/>
                </a:lnTo>
                <a:cubicBezTo>
                  <a:pt x="45486" y="1600200"/>
                  <a:pt x="0" y="1554714"/>
                  <a:pt x="0" y="14986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9" name="Shape 17"/>
          <p:cNvSpPr/>
          <p:nvPr/>
        </p:nvSpPr>
        <p:spPr>
          <a:xfrm>
            <a:off x="9855200" y="2590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0" name="Text 18"/>
          <p:cNvSpPr/>
          <p:nvPr/>
        </p:nvSpPr>
        <p:spPr>
          <a:xfrm>
            <a:off x="8616950" y="3073400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模型与算法层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23300" y="3479800"/>
            <a:ext cx="284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评分 · 网络 · 预测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804650" y="3035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23" name="Shape 21"/>
          <p:cNvSpPr/>
          <p:nvPr/>
        </p:nvSpPr>
        <p:spPr>
          <a:xfrm>
            <a:off x="12299950" y="2387600"/>
            <a:ext cx="3149600" cy="1600200"/>
          </a:xfrm>
          <a:custGeom>
            <a:avLst/>
            <a:gdLst/>
            <a:ahLst/>
            <a:cxnLst/>
            <a:rect l="l" t="t" r="r" b="b"/>
            <a:pathLst>
              <a:path w="3149600" h="1600200">
                <a:moveTo>
                  <a:pt x="101597" y="0"/>
                </a:moveTo>
                <a:lnTo>
                  <a:pt x="3048003" y="0"/>
                </a:lnTo>
                <a:cubicBezTo>
                  <a:pt x="3104114" y="0"/>
                  <a:pt x="3149600" y="45486"/>
                  <a:pt x="3149600" y="101597"/>
                </a:cubicBezTo>
                <a:lnTo>
                  <a:pt x="3149600" y="1498603"/>
                </a:lnTo>
                <a:cubicBezTo>
                  <a:pt x="3149600" y="1554714"/>
                  <a:pt x="3104114" y="1600200"/>
                  <a:pt x="3048003" y="1600200"/>
                </a:cubicBezTo>
                <a:lnTo>
                  <a:pt x="101597" y="1600200"/>
                </a:lnTo>
                <a:cubicBezTo>
                  <a:pt x="45486" y="1600200"/>
                  <a:pt x="0" y="1554714"/>
                  <a:pt x="0" y="14986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4" name="Shape 22"/>
          <p:cNvSpPr/>
          <p:nvPr/>
        </p:nvSpPr>
        <p:spPr>
          <a:xfrm>
            <a:off x="13684250" y="2590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36984" y="23812"/>
                  <a:pt x="47625" y="34454"/>
                  <a:pt x="47625" y="47625"/>
                </a:cubicBez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357188" y="309563"/>
                </a:lnTo>
                <a:cubicBezTo>
                  <a:pt x="370359" y="309563"/>
                  <a:pt x="381000" y="320204"/>
                  <a:pt x="381000" y="333375"/>
                </a:cubicBezTo>
                <a:cubicBezTo>
                  <a:pt x="381000" y="346546"/>
                  <a:pt x="370359" y="357188"/>
                  <a:pt x="357188" y="357188"/>
                </a:cubicBezTo>
                <a:lnTo>
                  <a:pt x="59531" y="357188"/>
                </a:lnTo>
                <a:cubicBezTo>
                  <a:pt x="26640" y="357188"/>
                  <a:pt x="0" y="330547"/>
                  <a:pt x="0" y="297656"/>
                </a:cubicBezTo>
                <a:lnTo>
                  <a:pt x="0" y="47625"/>
                </a:lnTo>
                <a:cubicBezTo>
                  <a:pt x="0" y="34454"/>
                  <a:pt x="10641" y="23812"/>
                  <a:pt x="23812" y="23812"/>
                </a:cubicBezTo>
                <a:close/>
                <a:moveTo>
                  <a:pt x="95250" y="71438"/>
                </a:moveTo>
                <a:cubicBezTo>
                  <a:pt x="95250" y="58266"/>
                  <a:pt x="105891" y="47625"/>
                  <a:pt x="119063" y="47625"/>
                </a:cubicBezTo>
                <a:lnTo>
                  <a:pt x="261938" y="47625"/>
                </a:lnTo>
                <a:cubicBezTo>
                  <a:pt x="275109" y="47625"/>
                  <a:pt x="285750" y="58266"/>
                  <a:pt x="285750" y="71438"/>
                </a:cubicBezTo>
                <a:cubicBezTo>
                  <a:pt x="285750" y="84609"/>
                  <a:pt x="275109" y="95250"/>
                  <a:pt x="261938" y="95250"/>
                </a:cubicBezTo>
                <a:lnTo>
                  <a:pt x="119063" y="95250"/>
                </a:lnTo>
                <a:cubicBezTo>
                  <a:pt x="105891" y="95250"/>
                  <a:pt x="95250" y="84609"/>
                  <a:pt x="95250" y="71438"/>
                </a:cubicBezTo>
                <a:close/>
                <a:moveTo>
                  <a:pt x="119063" y="130969"/>
                </a:moveTo>
                <a:lnTo>
                  <a:pt x="214313" y="130969"/>
                </a:lnTo>
                <a:cubicBezTo>
                  <a:pt x="227484" y="130969"/>
                  <a:pt x="238125" y="141610"/>
                  <a:pt x="238125" y="154781"/>
                </a:cubicBezTo>
                <a:cubicBezTo>
                  <a:pt x="238125" y="167953"/>
                  <a:pt x="227484" y="178594"/>
                  <a:pt x="214313" y="178594"/>
                </a:cubicBezTo>
                <a:lnTo>
                  <a:pt x="119063" y="178594"/>
                </a:lnTo>
                <a:cubicBezTo>
                  <a:pt x="105891" y="178594"/>
                  <a:pt x="95250" y="167953"/>
                  <a:pt x="95250" y="154781"/>
                </a:cubicBezTo>
                <a:cubicBezTo>
                  <a:pt x="95250" y="141610"/>
                  <a:pt x="105891" y="130969"/>
                  <a:pt x="119063" y="130969"/>
                </a:cubicBezTo>
                <a:close/>
                <a:moveTo>
                  <a:pt x="119063" y="214313"/>
                </a:moveTo>
                <a:lnTo>
                  <a:pt x="309563" y="214313"/>
                </a:lnTo>
                <a:cubicBezTo>
                  <a:pt x="322734" y="214313"/>
                  <a:pt x="333375" y="224954"/>
                  <a:pt x="333375" y="238125"/>
                </a:cubicBezTo>
                <a:cubicBezTo>
                  <a:pt x="333375" y="251296"/>
                  <a:pt x="322734" y="261938"/>
                  <a:pt x="309563" y="261938"/>
                </a:cubicBezTo>
                <a:lnTo>
                  <a:pt x="119063" y="261938"/>
                </a:lnTo>
                <a:cubicBezTo>
                  <a:pt x="105891" y="261938"/>
                  <a:pt x="95250" y="251296"/>
                  <a:pt x="95250" y="238125"/>
                </a:cubicBezTo>
                <a:cubicBezTo>
                  <a:pt x="95250" y="224954"/>
                  <a:pt x="105891" y="214313"/>
                  <a:pt x="119063" y="214313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5" name="Text 23"/>
          <p:cNvSpPr/>
          <p:nvPr/>
        </p:nvSpPr>
        <p:spPr>
          <a:xfrm>
            <a:off x="12446000" y="3073400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应用与展示层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452350" y="3479800"/>
            <a:ext cx="284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Dashboard · 网络图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8000" y="4470400"/>
            <a:ext cx="3657600" cy="2768600"/>
          </a:xfrm>
          <a:custGeom>
            <a:avLst/>
            <a:gdLst/>
            <a:ahLst/>
            <a:cxnLst/>
            <a:rect l="l" t="t" r="r" b="b"/>
            <a:pathLst>
              <a:path w="3657600" h="27686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616189"/>
                </a:lnTo>
                <a:cubicBezTo>
                  <a:pt x="3657600" y="2700363"/>
                  <a:pt x="3589363" y="2768600"/>
                  <a:pt x="3505189" y="2768600"/>
                </a:cubicBezTo>
                <a:lnTo>
                  <a:pt x="152411" y="2768600"/>
                </a:lnTo>
                <a:cubicBezTo>
                  <a:pt x="68237" y="2768600"/>
                  <a:pt x="0" y="2700363"/>
                  <a:pt x="0" y="26161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8" name="Shape 26"/>
          <p:cNvSpPr/>
          <p:nvPr/>
        </p:nvSpPr>
        <p:spPr>
          <a:xfrm>
            <a:off x="508000" y="44704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9" name="Shape 27"/>
          <p:cNvSpPr/>
          <p:nvPr/>
        </p:nvSpPr>
        <p:spPr>
          <a:xfrm>
            <a:off x="711200" y="469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0" name="Text 28"/>
          <p:cNvSpPr/>
          <p:nvPr/>
        </p:nvSpPr>
        <p:spPr>
          <a:xfrm>
            <a:off x="920221" y="4775200"/>
            <a:ext cx="20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320800" y="4775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数据采集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42950" y="5397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3" name="Text 31"/>
          <p:cNvSpPr/>
          <p:nvPr/>
        </p:nvSpPr>
        <p:spPr>
          <a:xfrm>
            <a:off x="1098550" y="5359400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 API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28663" y="5803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5" name="Text 33"/>
          <p:cNvSpPr/>
          <p:nvPr/>
        </p:nvSpPr>
        <p:spPr>
          <a:xfrm>
            <a:off x="1098550" y="5765800"/>
            <a:ext cx="965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Gitee API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7238" y="6210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7" name="Text 35"/>
          <p:cNvSpPr/>
          <p:nvPr/>
        </p:nvSpPr>
        <p:spPr>
          <a:xfrm>
            <a:off x="1098550" y="6172200"/>
            <a:ext cx="185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OpenDigger数据集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11200" y="6578600"/>
            <a:ext cx="3251200" cy="457200"/>
          </a:xfrm>
          <a:custGeom>
            <a:avLst/>
            <a:gdLst/>
            <a:ahLst/>
            <a:cxnLst/>
            <a:rect l="l" t="t" r="r" b="b"/>
            <a:pathLst>
              <a:path w="3251200" h="457200">
                <a:moveTo>
                  <a:pt x="101599" y="0"/>
                </a:moveTo>
                <a:lnTo>
                  <a:pt x="3149601" y="0"/>
                </a:lnTo>
                <a:cubicBezTo>
                  <a:pt x="3205713" y="0"/>
                  <a:pt x="3251200" y="45487"/>
                  <a:pt x="3251200" y="101599"/>
                </a:cubicBezTo>
                <a:lnTo>
                  <a:pt x="3251200" y="355601"/>
                </a:lnTo>
                <a:cubicBezTo>
                  <a:pt x="3251200" y="411713"/>
                  <a:pt x="3205713" y="457200"/>
                  <a:pt x="314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67A41">
              <a:alpha val="10196"/>
            </a:srgbClr>
          </a:solidFill>
        </p:spPr>
      </p:sp>
      <p:sp>
        <p:nvSpPr>
          <p:cNvPr id="39" name="Text 37"/>
          <p:cNvSpPr/>
          <p:nvPr/>
        </p:nvSpPr>
        <p:spPr>
          <a:xfrm>
            <a:off x="812800" y="6680200"/>
            <a:ext cx="313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实时采集 · 批量导入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368800" y="4470400"/>
            <a:ext cx="3657600" cy="2768600"/>
          </a:xfrm>
          <a:custGeom>
            <a:avLst/>
            <a:gdLst/>
            <a:ahLst/>
            <a:cxnLst/>
            <a:rect l="l" t="t" r="r" b="b"/>
            <a:pathLst>
              <a:path w="3657600" h="27686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616189"/>
                </a:lnTo>
                <a:cubicBezTo>
                  <a:pt x="3657600" y="2700363"/>
                  <a:pt x="3589363" y="2768600"/>
                  <a:pt x="3505189" y="2768600"/>
                </a:cubicBezTo>
                <a:lnTo>
                  <a:pt x="152411" y="2768600"/>
                </a:lnTo>
                <a:cubicBezTo>
                  <a:pt x="68237" y="2768600"/>
                  <a:pt x="0" y="2700363"/>
                  <a:pt x="0" y="26161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1" name="Shape 39"/>
          <p:cNvSpPr/>
          <p:nvPr/>
        </p:nvSpPr>
        <p:spPr>
          <a:xfrm>
            <a:off x="4368800" y="44704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2" name="Shape 40"/>
          <p:cNvSpPr/>
          <p:nvPr/>
        </p:nvSpPr>
        <p:spPr>
          <a:xfrm>
            <a:off x="4572000" y="469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3" name="Text 41"/>
          <p:cNvSpPr/>
          <p:nvPr/>
        </p:nvSpPr>
        <p:spPr>
          <a:xfrm>
            <a:off x="4761706" y="4775200"/>
            <a:ext cx="24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181600" y="4775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数据处理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603750" y="5397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46" name="Text 44"/>
          <p:cNvSpPr/>
          <p:nvPr/>
        </p:nvSpPr>
        <p:spPr>
          <a:xfrm>
            <a:off x="4959350" y="53594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IoTDB 时序数据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618038" y="58039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48" name="Text 46"/>
          <p:cNvSpPr/>
          <p:nvPr/>
        </p:nvSpPr>
        <p:spPr>
          <a:xfrm>
            <a:off x="4959350" y="5765800"/>
            <a:ext cx="165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 关系数据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575175" y="62103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0" name="Text 48"/>
          <p:cNvSpPr/>
          <p:nvPr/>
        </p:nvSpPr>
        <p:spPr>
          <a:xfrm>
            <a:off x="4959350" y="61722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数据清洗与融合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572000" y="6578600"/>
            <a:ext cx="3251200" cy="457200"/>
          </a:xfrm>
          <a:custGeom>
            <a:avLst/>
            <a:gdLst/>
            <a:ahLst/>
            <a:cxnLst/>
            <a:rect l="l" t="t" r="r" b="b"/>
            <a:pathLst>
              <a:path w="3251200" h="457200">
                <a:moveTo>
                  <a:pt x="101599" y="0"/>
                </a:moveTo>
                <a:lnTo>
                  <a:pt x="3149601" y="0"/>
                </a:lnTo>
                <a:cubicBezTo>
                  <a:pt x="3205713" y="0"/>
                  <a:pt x="3251200" y="45487"/>
                  <a:pt x="3251200" y="101599"/>
                </a:cubicBezTo>
                <a:lnTo>
                  <a:pt x="3251200" y="355601"/>
                </a:lnTo>
                <a:cubicBezTo>
                  <a:pt x="3251200" y="411713"/>
                  <a:pt x="3205713" y="457200"/>
                  <a:pt x="314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</p:spPr>
      </p:sp>
      <p:sp>
        <p:nvSpPr>
          <p:cNvPr id="52" name="Text 50"/>
          <p:cNvSpPr/>
          <p:nvPr/>
        </p:nvSpPr>
        <p:spPr>
          <a:xfrm>
            <a:off x="4673600" y="6680200"/>
            <a:ext cx="313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高效存储 · 实时处理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29600" y="4470400"/>
            <a:ext cx="3657600" cy="2768600"/>
          </a:xfrm>
          <a:custGeom>
            <a:avLst/>
            <a:gdLst/>
            <a:ahLst/>
            <a:cxnLst/>
            <a:rect l="l" t="t" r="r" b="b"/>
            <a:pathLst>
              <a:path w="3657600" h="27686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616189"/>
                </a:lnTo>
                <a:cubicBezTo>
                  <a:pt x="3657600" y="2700363"/>
                  <a:pt x="3589363" y="2768600"/>
                  <a:pt x="3505189" y="2768600"/>
                </a:cubicBezTo>
                <a:lnTo>
                  <a:pt x="152411" y="2768600"/>
                </a:lnTo>
                <a:cubicBezTo>
                  <a:pt x="68237" y="2768600"/>
                  <a:pt x="0" y="2700363"/>
                  <a:pt x="0" y="26161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4" name="Shape 52"/>
          <p:cNvSpPr/>
          <p:nvPr/>
        </p:nvSpPr>
        <p:spPr>
          <a:xfrm>
            <a:off x="8229600" y="44704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5" name="Shape 53"/>
          <p:cNvSpPr/>
          <p:nvPr/>
        </p:nvSpPr>
        <p:spPr>
          <a:xfrm>
            <a:off x="8432800" y="469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6" name="Text 54"/>
          <p:cNvSpPr/>
          <p:nvPr/>
        </p:nvSpPr>
        <p:spPr>
          <a:xfrm>
            <a:off x="8619464" y="4775200"/>
            <a:ext cx="25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042400" y="4775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模型算法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464550" y="5397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48176"/>
                </a:moveTo>
                <a:lnTo>
                  <a:pt x="107603" y="38889"/>
                </a:lnTo>
                <a:cubicBezTo>
                  <a:pt x="96441" y="23440"/>
                  <a:pt x="78537" y="14288"/>
                  <a:pt x="59427" y="14288"/>
                </a:cubicBezTo>
                <a:cubicBezTo>
                  <a:pt x="26610" y="14288"/>
                  <a:pt x="0" y="40898"/>
                  <a:pt x="0" y="73715"/>
                </a:cubicBezTo>
                <a:lnTo>
                  <a:pt x="0" y="74875"/>
                </a:lnTo>
                <a:cubicBezTo>
                  <a:pt x="0" y="85412"/>
                  <a:pt x="2768" y="96307"/>
                  <a:pt x="7412" y="107156"/>
                </a:cubicBezTo>
                <a:lnTo>
                  <a:pt x="54739" y="107156"/>
                </a:lnTo>
                <a:cubicBezTo>
                  <a:pt x="56168" y="107156"/>
                  <a:pt x="57463" y="106308"/>
                  <a:pt x="58043" y="104968"/>
                </a:cubicBezTo>
                <a:lnTo>
                  <a:pt x="72241" y="70902"/>
                </a:lnTo>
                <a:cubicBezTo>
                  <a:pt x="73893" y="66973"/>
                  <a:pt x="77733" y="64383"/>
                  <a:pt x="81975" y="64294"/>
                </a:cubicBezTo>
                <a:cubicBezTo>
                  <a:pt x="86216" y="64204"/>
                  <a:pt x="90145" y="66705"/>
                  <a:pt x="91886" y="70589"/>
                </a:cubicBezTo>
                <a:lnTo>
                  <a:pt x="114791" y="121444"/>
                </a:lnTo>
                <a:lnTo>
                  <a:pt x="133276" y="84475"/>
                </a:lnTo>
                <a:cubicBezTo>
                  <a:pt x="135106" y="80858"/>
                  <a:pt x="138812" y="78537"/>
                  <a:pt x="142875" y="78537"/>
                </a:cubicBezTo>
                <a:cubicBezTo>
                  <a:pt x="146938" y="78537"/>
                  <a:pt x="150644" y="80814"/>
                  <a:pt x="152474" y="84475"/>
                </a:cubicBezTo>
                <a:lnTo>
                  <a:pt x="162833" y="105147"/>
                </a:lnTo>
                <a:cubicBezTo>
                  <a:pt x="163458" y="106353"/>
                  <a:pt x="164663" y="107112"/>
                  <a:pt x="166048" y="107112"/>
                </a:cubicBezTo>
                <a:lnTo>
                  <a:pt x="221233" y="107112"/>
                </a:lnTo>
                <a:cubicBezTo>
                  <a:pt x="225921" y="96262"/>
                  <a:pt x="228645" y="85368"/>
                  <a:pt x="228645" y="74831"/>
                </a:cubicBezTo>
                <a:lnTo>
                  <a:pt x="228645" y="73670"/>
                </a:lnTo>
                <a:cubicBezTo>
                  <a:pt x="228600" y="40898"/>
                  <a:pt x="201990" y="14288"/>
                  <a:pt x="169173" y="14288"/>
                </a:cubicBezTo>
                <a:cubicBezTo>
                  <a:pt x="150108" y="14288"/>
                  <a:pt x="132159" y="23440"/>
                  <a:pt x="120997" y="38889"/>
                </a:cubicBezTo>
                <a:lnTo>
                  <a:pt x="114300" y="48131"/>
                </a:lnTo>
                <a:close/>
                <a:moveTo>
                  <a:pt x="209669" y="128588"/>
                </a:moveTo>
                <a:lnTo>
                  <a:pt x="166003" y="128588"/>
                </a:lnTo>
                <a:cubicBezTo>
                  <a:pt x="156537" y="128588"/>
                  <a:pt x="147876" y="123230"/>
                  <a:pt x="143634" y="114746"/>
                </a:cubicBezTo>
                <a:lnTo>
                  <a:pt x="142875" y="113228"/>
                </a:lnTo>
                <a:lnTo>
                  <a:pt x="123899" y="151224"/>
                </a:lnTo>
                <a:cubicBezTo>
                  <a:pt x="122069" y="154930"/>
                  <a:pt x="118229" y="157252"/>
                  <a:pt x="114077" y="157163"/>
                </a:cubicBezTo>
                <a:cubicBezTo>
                  <a:pt x="109924" y="157073"/>
                  <a:pt x="106219" y="154618"/>
                  <a:pt x="104522" y="150867"/>
                </a:cubicBezTo>
                <a:lnTo>
                  <a:pt x="82510" y="101977"/>
                </a:lnTo>
                <a:lnTo>
                  <a:pt x="77822" y="113228"/>
                </a:lnTo>
                <a:cubicBezTo>
                  <a:pt x="73938" y="122560"/>
                  <a:pt x="64830" y="128632"/>
                  <a:pt x="54739" y="128632"/>
                </a:cubicBezTo>
                <a:lnTo>
                  <a:pt x="18931" y="128632"/>
                </a:lnTo>
                <a:cubicBezTo>
                  <a:pt x="40005" y="161583"/>
                  <a:pt x="73849" y="191899"/>
                  <a:pt x="95012" y="208062"/>
                </a:cubicBezTo>
                <a:cubicBezTo>
                  <a:pt x="100548" y="212259"/>
                  <a:pt x="107335" y="214357"/>
                  <a:pt x="114255" y="214357"/>
                </a:cubicBezTo>
                <a:cubicBezTo>
                  <a:pt x="121176" y="214357"/>
                  <a:pt x="128007" y="212303"/>
                  <a:pt x="133499" y="208062"/>
                </a:cubicBezTo>
                <a:cubicBezTo>
                  <a:pt x="154751" y="191854"/>
                  <a:pt x="188595" y="161538"/>
                  <a:pt x="209669" y="128588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9" name="Text 57"/>
          <p:cNvSpPr/>
          <p:nvPr/>
        </p:nvSpPr>
        <p:spPr>
          <a:xfrm>
            <a:off x="8820150" y="5359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健康度评分模型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64550" y="5803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61" name="Text 59"/>
          <p:cNvSpPr/>
          <p:nvPr/>
        </p:nvSpPr>
        <p:spPr>
          <a:xfrm>
            <a:off x="8820150" y="57658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网络分析算法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464550" y="6210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3" name="Text 61"/>
          <p:cNvSpPr/>
          <p:nvPr/>
        </p:nvSpPr>
        <p:spPr>
          <a:xfrm>
            <a:off x="8820150" y="61722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趋势预测模型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432800" y="6578600"/>
            <a:ext cx="3251200" cy="457200"/>
          </a:xfrm>
          <a:custGeom>
            <a:avLst/>
            <a:gdLst/>
            <a:ahLst/>
            <a:cxnLst/>
            <a:rect l="l" t="t" r="r" b="b"/>
            <a:pathLst>
              <a:path w="3251200" h="457200">
                <a:moveTo>
                  <a:pt x="101599" y="0"/>
                </a:moveTo>
                <a:lnTo>
                  <a:pt x="3149601" y="0"/>
                </a:lnTo>
                <a:cubicBezTo>
                  <a:pt x="3205713" y="0"/>
                  <a:pt x="3251200" y="45487"/>
                  <a:pt x="3251200" y="101599"/>
                </a:cubicBezTo>
                <a:lnTo>
                  <a:pt x="3251200" y="355601"/>
                </a:lnTo>
                <a:cubicBezTo>
                  <a:pt x="3251200" y="411713"/>
                  <a:pt x="3205713" y="457200"/>
                  <a:pt x="314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6D85">
              <a:alpha val="10196"/>
            </a:srgbClr>
          </a:solidFill>
        </p:spPr>
      </p:sp>
      <p:sp>
        <p:nvSpPr>
          <p:cNvPr id="65" name="Text 63"/>
          <p:cNvSpPr/>
          <p:nvPr/>
        </p:nvSpPr>
        <p:spPr>
          <a:xfrm>
            <a:off x="8534400" y="6680200"/>
            <a:ext cx="313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机器学习 · 深度学习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12090400" y="4470400"/>
            <a:ext cx="3657600" cy="2768600"/>
          </a:xfrm>
          <a:custGeom>
            <a:avLst/>
            <a:gdLst/>
            <a:ahLst/>
            <a:cxnLst/>
            <a:rect l="l" t="t" r="r" b="b"/>
            <a:pathLst>
              <a:path w="3657600" h="27686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616189"/>
                </a:lnTo>
                <a:cubicBezTo>
                  <a:pt x="3657600" y="2700363"/>
                  <a:pt x="3589363" y="2768600"/>
                  <a:pt x="3505189" y="2768600"/>
                </a:cubicBezTo>
                <a:lnTo>
                  <a:pt x="152411" y="2768600"/>
                </a:lnTo>
                <a:cubicBezTo>
                  <a:pt x="68237" y="2768600"/>
                  <a:pt x="0" y="2700363"/>
                  <a:pt x="0" y="2616189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67" name="Shape 65"/>
          <p:cNvSpPr/>
          <p:nvPr/>
        </p:nvSpPr>
        <p:spPr>
          <a:xfrm>
            <a:off x="12090400" y="44704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68" name="Shape 66"/>
          <p:cNvSpPr/>
          <p:nvPr/>
        </p:nvSpPr>
        <p:spPr>
          <a:xfrm>
            <a:off x="12293600" y="469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69" name="Text 67"/>
          <p:cNvSpPr/>
          <p:nvPr/>
        </p:nvSpPr>
        <p:spPr>
          <a:xfrm>
            <a:off x="12480528" y="4775200"/>
            <a:ext cx="25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2903200" y="4775200"/>
            <a:ext cx="88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展示层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12325350" y="5397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72" name="Text 70"/>
          <p:cNvSpPr/>
          <p:nvPr/>
        </p:nvSpPr>
        <p:spPr>
          <a:xfrm>
            <a:off x="12680950" y="5359400"/>
            <a:ext cx="165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DataEase 可视化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2311063" y="5803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10728" y="39291"/>
                </a:moveTo>
                <a:lnTo>
                  <a:pt x="146447" y="39291"/>
                </a:lnTo>
                <a:lnTo>
                  <a:pt x="146447" y="60722"/>
                </a:lnTo>
                <a:lnTo>
                  <a:pt x="110728" y="60722"/>
                </a:lnTo>
                <a:lnTo>
                  <a:pt x="110728" y="39291"/>
                </a:lnTo>
                <a:close/>
                <a:moveTo>
                  <a:pt x="107156" y="14288"/>
                </a:moveTo>
                <a:cubicBezTo>
                  <a:pt x="95324" y="14288"/>
                  <a:pt x="85725" y="23887"/>
                  <a:pt x="85725" y="35719"/>
                </a:cubicBezTo>
                <a:lnTo>
                  <a:pt x="85725" y="64294"/>
                </a:lnTo>
                <a:cubicBezTo>
                  <a:pt x="85725" y="76126"/>
                  <a:pt x="95324" y="85725"/>
                  <a:pt x="107156" y="85725"/>
                </a:cubicBezTo>
                <a:lnTo>
                  <a:pt x="114300" y="85725"/>
                </a:lnTo>
                <a:lnTo>
                  <a:pt x="114300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57150" y="128588"/>
                </a:lnTo>
                <a:lnTo>
                  <a:pt x="57150" y="142875"/>
                </a:lnTo>
                <a:lnTo>
                  <a:pt x="50006" y="142875"/>
                </a:lnTo>
                <a:cubicBezTo>
                  <a:pt x="38174" y="142875"/>
                  <a:pt x="28575" y="152474"/>
                  <a:pt x="28575" y="164306"/>
                </a:cubicBezTo>
                <a:lnTo>
                  <a:pt x="28575" y="192881"/>
                </a:lnTo>
                <a:cubicBezTo>
                  <a:pt x="28575" y="204713"/>
                  <a:pt x="38174" y="214313"/>
                  <a:pt x="50006" y="214313"/>
                </a:cubicBezTo>
                <a:lnTo>
                  <a:pt x="92869" y="214313"/>
                </a:lnTo>
                <a:cubicBezTo>
                  <a:pt x="104701" y="214313"/>
                  <a:pt x="114300" y="204713"/>
                  <a:pt x="114300" y="192881"/>
                </a:cubicBezTo>
                <a:lnTo>
                  <a:pt x="114300" y="164306"/>
                </a:lnTo>
                <a:cubicBezTo>
                  <a:pt x="114300" y="152474"/>
                  <a:pt x="104701" y="142875"/>
                  <a:pt x="92869" y="142875"/>
                </a:cubicBezTo>
                <a:lnTo>
                  <a:pt x="85725" y="142875"/>
                </a:lnTo>
                <a:lnTo>
                  <a:pt x="85725" y="128588"/>
                </a:lnTo>
                <a:lnTo>
                  <a:pt x="171450" y="128588"/>
                </a:lnTo>
                <a:lnTo>
                  <a:pt x="171450" y="142875"/>
                </a:lnTo>
                <a:lnTo>
                  <a:pt x="164306" y="142875"/>
                </a:lnTo>
                <a:cubicBezTo>
                  <a:pt x="152474" y="142875"/>
                  <a:pt x="142875" y="152474"/>
                  <a:pt x="142875" y="164306"/>
                </a:cubicBezTo>
                <a:lnTo>
                  <a:pt x="142875" y="192881"/>
                </a:lnTo>
                <a:cubicBezTo>
                  <a:pt x="142875" y="204713"/>
                  <a:pt x="152474" y="214313"/>
                  <a:pt x="164306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164306"/>
                </a:lnTo>
                <a:cubicBezTo>
                  <a:pt x="228600" y="152474"/>
                  <a:pt x="219001" y="142875"/>
                  <a:pt x="207169" y="142875"/>
                </a:cubicBezTo>
                <a:lnTo>
                  <a:pt x="200025" y="142875"/>
                </a:lnTo>
                <a:lnTo>
                  <a:pt x="200025" y="128588"/>
                </a:lnTo>
                <a:lnTo>
                  <a:pt x="242888" y="128588"/>
                </a:lnTo>
                <a:cubicBezTo>
                  <a:pt x="250790" y="128588"/>
                  <a:pt x="257175" y="122203"/>
                  <a:pt x="257175" y="114300"/>
                </a:cubicBezTo>
                <a:cubicBezTo>
                  <a:pt x="257175" y="106397"/>
                  <a:pt x="250790" y="100013"/>
                  <a:pt x="242888" y="100013"/>
                </a:cubicBezTo>
                <a:lnTo>
                  <a:pt x="142875" y="100013"/>
                </a:lnTo>
                <a:lnTo>
                  <a:pt x="142875" y="85725"/>
                </a:lnTo>
                <a:lnTo>
                  <a:pt x="150019" y="85725"/>
                </a:lnTo>
                <a:cubicBezTo>
                  <a:pt x="161851" y="85725"/>
                  <a:pt x="171450" y="76126"/>
                  <a:pt x="171450" y="64294"/>
                </a:cubicBezTo>
                <a:lnTo>
                  <a:pt x="171450" y="35719"/>
                </a:lnTo>
                <a:cubicBezTo>
                  <a:pt x="171450" y="23887"/>
                  <a:pt x="161851" y="14288"/>
                  <a:pt x="150019" y="14288"/>
                </a:cubicBezTo>
                <a:lnTo>
                  <a:pt x="107156" y="14288"/>
                </a:lnTo>
                <a:close/>
                <a:moveTo>
                  <a:pt x="200025" y="167878"/>
                </a:moveTo>
                <a:lnTo>
                  <a:pt x="203597" y="167878"/>
                </a:lnTo>
                <a:lnTo>
                  <a:pt x="203597" y="189309"/>
                </a:lnTo>
                <a:lnTo>
                  <a:pt x="167878" y="189309"/>
                </a:lnTo>
                <a:lnTo>
                  <a:pt x="167878" y="167878"/>
                </a:lnTo>
                <a:lnTo>
                  <a:pt x="200025" y="167878"/>
                </a:lnTo>
                <a:close/>
                <a:moveTo>
                  <a:pt x="85725" y="167878"/>
                </a:moveTo>
                <a:lnTo>
                  <a:pt x="89297" y="167878"/>
                </a:lnTo>
                <a:lnTo>
                  <a:pt x="89297" y="189309"/>
                </a:lnTo>
                <a:lnTo>
                  <a:pt x="53578" y="189309"/>
                </a:lnTo>
                <a:lnTo>
                  <a:pt x="53578" y="167878"/>
                </a:lnTo>
                <a:lnTo>
                  <a:pt x="85725" y="167878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74" name="Text 72"/>
          <p:cNvSpPr/>
          <p:nvPr/>
        </p:nvSpPr>
        <p:spPr>
          <a:xfrm>
            <a:off x="12680950" y="5765800"/>
            <a:ext cx="1765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EasyGraph 网络图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2325350" y="6210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76" name="Text 74"/>
          <p:cNvSpPr/>
          <p:nvPr/>
        </p:nvSpPr>
        <p:spPr>
          <a:xfrm>
            <a:off x="12680950" y="6172200"/>
            <a:ext cx="139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Web 交互界面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2293600" y="6578600"/>
            <a:ext cx="3251200" cy="457200"/>
          </a:xfrm>
          <a:custGeom>
            <a:avLst/>
            <a:gdLst/>
            <a:ahLst/>
            <a:cxnLst/>
            <a:rect l="l" t="t" r="r" b="b"/>
            <a:pathLst>
              <a:path w="3251200" h="457200">
                <a:moveTo>
                  <a:pt x="101599" y="0"/>
                </a:moveTo>
                <a:lnTo>
                  <a:pt x="3149601" y="0"/>
                </a:lnTo>
                <a:cubicBezTo>
                  <a:pt x="3205713" y="0"/>
                  <a:pt x="3251200" y="45487"/>
                  <a:pt x="3251200" y="101599"/>
                </a:cubicBezTo>
                <a:lnTo>
                  <a:pt x="3251200" y="355601"/>
                </a:lnTo>
                <a:cubicBezTo>
                  <a:pt x="3251200" y="411713"/>
                  <a:pt x="3205713" y="457200"/>
                  <a:pt x="31496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67A41">
              <a:alpha val="10196"/>
            </a:srgbClr>
          </a:solidFill>
        </p:spPr>
      </p:sp>
      <p:sp>
        <p:nvSpPr>
          <p:cNvPr id="78" name="Text 76"/>
          <p:cNvSpPr/>
          <p:nvPr/>
        </p:nvSpPr>
        <p:spPr>
          <a:xfrm>
            <a:off x="12395200" y="6680200"/>
            <a:ext cx="313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交互式 · 可配置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8473" y="491896"/>
            <a:ext cx="655862" cy="655862"/>
          </a:xfrm>
          <a:custGeom>
            <a:avLst/>
            <a:gdLst/>
            <a:ahLst/>
            <a:cxnLst/>
            <a:rect l="l" t="t" r="r" b="b"/>
            <a:pathLst>
              <a:path w="655862" h="655862">
                <a:moveTo>
                  <a:pt x="93696" y="0"/>
                </a:moveTo>
                <a:lnTo>
                  <a:pt x="562165" y="0"/>
                </a:lnTo>
                <a:cubicBezTo>
                  <a:pt x="613878" y="0"/>
                  <a:pt x="655862" y="41984"/>
                  <a:pt x="655862" y="93696"/>
                </a:cubicBezTo>
                <a:lnTo>
                  <a:pt x="655862" y="562165"/>
                </a:lnTo>
                <a:cubicBezTo>
                  <a:pt x="655862" y="613878"/>
                  <a:pt x="613878" y="655862"/>
                  <a:pt x="562165" y="655862"/>
                </a:cubicBezTo>
                <a:lnTo>
                  <a:pt x="93696" y="655862"/>
                </a:lnTo>
                <a:cubicBezTo>
                  <a:pt x="41984" y="655862"/>
                  <a:pt x="0" y="613878"/>
                  <a:pt x="0" y="562165"/>
                </a:cubicBezTo>
                <a:lnTo>
                  <a:pt x="0" y="93696"/>
                </a:lnTo>
                <a:cubicBezTo>
                  <a:pt x="0" y="41984"/>
                  <a:pt x="41984" y="0"/>
                  <a:pt x="9369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" name="Shape 1"/>
          <p:cNvSpPr/>
          <p:nvPr/>
        </p:nvSpPr>
        <p:spPr>
          <a:xfrm>
            <a:off x="620726" y="679285"/>
            <a:ext cx="351354" cy="281084"/>
          </a:xfrm>
          <a:custGeom>
            <a:avLst/>
            <a:gdLst/>
            <a:ahLst/>
            <a:cxnLst/>
            <a:rect l="l" t="t" r="r" b="b"/>
            <a:pathLst>
              <a:path w="351354" h="281084">
                <a:moveTo>
                  <a:pt x="228326" y="115563"/>
                </a:moveTo>
                <a:cubicBezTo>
                  <a:pt x="235023" y="113751"/>
                  <a:pt x="242050" y="116935"/>
                  <a:pt x="245070" y="123139"/>
                </a:cubicBezTo>
                <a:lnTo>
                  <a:pt x="255281" y="143781"/>
                </a:lnTo>
                <a:cubicBezTo>
                  <a:pt x="260936" y="144549"/>
                  <a:pt x="266480" y="146087"/>
                  <a:pt x="271696" y="148228"/>
                </a:cubicBezTo>
                <a:lnTo>
                  <a:pt x="290911" y="135436"/>
                </a:lnTo>
                <a:cubicBezTo>
                  <a:pt x="296675" y="131593"/>
                  <a:pt x="304306" y="132362"/>
                  <a:pt x="309192" y="137248"/>
                </a:cubicBezTo>
                <a:lnTo>
                  <a:pt x="319733" y="147788"/>
                </a:lnTo>
                <a:cubicBezTo>
                  <a:pt x="324619" y="152674"/>
                  <a:pt x="325387" y="160360"/>
                  <a:pt x="321544" y="166070"/>
                </a:cubicBezTo>
                <a:lnTo>
                  <a:pt x="308753" y="185230"/>
                </a:lnTo>
                <a:cubicBezTo>
                  <a:pt x="309796" y="187810"/>
                  <a:pt x="310729" y="190500"/>
                  <a:pt x="311498" y="193300"/>
                </a:cubicBezTo>
                <a:cubicBezTo>
                  <a:pt x="312266" y="196100"/>
                  <a:pt x="312760" y="198845"/>
                  <a:pt x="313145" y="201645"/>
                </a:cubicBezTo>
                <a:lnTo>
                  <a:pt x="333842" y="211856"/>
                </a:lnTo>
                <a:cubicBezTo>
                  <a:pt x="340045" y="214930"/>
                  <a:pt x="343229" y="221957"/>
                  <a:pt x="341418" y="228600"/>
                </a:cubicBezTo>
                <a:lnTo>
                  <a:pt x="337575" y="242984"/>
                </a:lnTo>
                <a:cubicBezTo>
                  <a:pt x="335763" y="249626"/>
                  <a:pt x="329560" y="254128"/>
                  <a:pt x="322642" y="253689"/>
                </a:cubicBezTo>
                <a:lnTo>
                  <a:pt x="299585" y="252207"/>
                </a:lnTo>
                <a:cubicBezTo>
                  <a:pt x="296126" y="256653"/>
                  <a:pt x="292118" y="260771"/>
                  <a:pt x="287562" y="264284"/>
                </a:cubicBezTo>
                <a:lnTo>
                  <a:pt x="289044" y="287287"/>
                </a:lnTo>
                <a:cubicBezTo>
                  <a:pt x="289483" y="294204"/>
                  <a:pt x="284981" y="300463"/>
                  <a:pt x="278339" y="302220"/>
                </a:cubicBezTo>
                <a:lnTo>
                  <a:pt x="263955" y="306063"/>
                </a:lnTo>
                <a:cubicBezTo>
                  <a:pt x="257257" y="307874"/>
                  <a:pt x="250285" y="304690"/>
                  <a:pt x="247211" y="298487"/>
                </a:cubicBezTo>
                <a:lnTo>
                  <a:pt x="237000" y="277845"/>
                </a:lnTo>
                <a:cubicBezTo>
                  <a:pt x="231345" y="277076"/>
                  <a:pt x="225800" y="275539"/>
                  <a:pt x="220585" y="273398"/>
                </a:cubicBezTo>
                <a:lnTo>
                  <a:pt x="201370" y="286189"/>
                </a:lnTo>
                <a:cubicBezTo>
                  <a:pt x="195606" y="290032"/>
                  <a:pt x="187975" y="289264"/>
                  <a:pt x="183089" y="284378"/>
                </a:cubicBezTo>
                <a:lnTo>
                  <a:pt x="172548" y="273837"/>
                </a:lnTo>
                <a:cubicBezTo>
                  <a:pt x="167662" y="268951"/>
                  <a:pt x="166893" y="261320"/>
                  <a:pt x="170736" y="255555"/>
                </a:cubicBezTo>
                <a:lnTo>
                  <a:pt x="183528" y="236341"/>
                </a:lnTo>
                <a:cubicBezTo>
                  <a:pt x="182485" y="233761"/>
                  <a:pt x="181551" y="231070"/>
                  <a:pt x="180783" y="228271"/>
                </a:cubicBezTo>
                <a:cubicBezTo>
                  <a:pt x="180014" y="225471"/>
                  <a:pt x="179520" y="222671"/>
                  <a:pt x="179136" y="219926"/>
                </a:cubicBezTo>
                <a:lnTo>
                  <a:pt x="158439" y="209715"/>
                </a:lnTo>
                <a:cubicBezTo>
                  <a:pt x="152235" y="206640"/>
                  <a:pt x="149106" y="199613"/>
                  <a:pt x="150863" y="192970"/>
                </a:cubicBezTo>
                <a:lnTo>
                  <a:pt x="154706" y="178587"/>
                </a:lnTo>
                <a:cubicBezTo>
                  <a:pt x="156517" y="171944"/>
                  <a:pt x="162721" y="167442"/>
                  <a:pt x="169638" y="167882"/>
                </a:cubicBezTo>
                <a:lnTo>
                  <a:pt x="192641" y="169364"/>
                </a:lnTo>
                <a:cubicBezTo>
                  <a:pt x="196100" y="164917"/>
                  <a:pt x="200107" y="160800"/>
                  <a:pt x="204664" y="157286"/>
                </a:cubicBezTo>
                <a:lnTo>
                  <a:pt x="203182" y="134338"/>
                </a:lnTo>
                <a:cubicBezTo>
                  <a:pt x="202743" y="127421"/>
                  <a:pt x="207244" y="121162"/>
                  <a:pt x="213887" y="119406"/>
                </a:cubicBezTo>
                <a:lnTo>
                  <a:pt x="228271" y="115563"/>
                </a:lnTo>
                <a:close/>
                <a:moveTo>
                  <a:pt x="246168" y="186657"/>
                </a:moveTo>
                <a:cubicBezTo>
                  <a:pt x="232836" y="186672"/>
                  <a:pt x="222024" y="197508"/>
                  <a:pt x="222040" y="210840"/>
                </a:cubicBezTo>
                <a:cubicBezTo>
                  <a:pt x="222055" y="224172"/>
                  <a:pt x="232891" y="234983"/>
                  <a:pt x="246223" y="234968"/>
                </a:cubicBezTo>
                <a:cubicBezTo>
                  <a:pt x="259554" y="234953"/>
                  <a:pt x="270366" y="224117"/>
                  <a:pt x="270351" y="210785"/>
                </a:cubicBezTo>
                <a:cubicBezTo>
                  <a:pt x="270336" y="197453"/>
                  <a:pt x="259500" y="186642"/>
                  <a:pt x="246168" y="186657"/>
                </a:cubicBezTo>
                <a:close/>
                <a:moveTo>
                  <a:pt x="123468" y="-24979"/>
                </a:moveTo>
                <a:lnTo>
                  <a:pt x="137852" y="-21136"/>
                </a:lnTo>
                <a:cubicBezTo>
                  <a:pt x="144495" y="-19324"/>
                  <a:pt x="148996" y="-13066"/>
                  <a:pt x="148557" y="-6204"/>
                </a:cubicBezTo>
                <a:lnTo>
                  <a:pt x="147075" y="16744"/>
                </a:lnTo>
                <a:cubicBezTo>
                  <a:pt x="151631" y="20258"/>
                  <a:pt x="155639" y="24320"/>
                  <a:pt x="159098" y="28822"/>
                </a:cubicBezTo>
                <a:lnTo>
                  <a:pt x="182155" y="27340"/>
                </a:lnTo>
                <a:cubicBezTo>
                  <a:pt x="189018" y="26901"/>
                  <a:pt x="195276" y="31402"/>
                  <a:pt x="197088" y="38045"/>
                </a:cubicBezTo>
                <a:lnTo>
                  <a:pt x="200931" y="52429"/>
                </a:lnTo>
                <a:cubicBezTo>
                  <a:pt x="202688" y="59071"/>
                  <a:pt x="199558" y="66099"/>
                  <a:pt x="193355" y="69173"/>
                </a:cubicBezTo>
                <a:lnTo>
                  <a:pt x="172658" y="79384"/>
                </a:lnTo>
                <a:cubicBezTo>
                  <a:pt x="172273" y="82184"/>
                  <a:pt x="171724" y="84984"/>
                  <a:pt x="171011" y="87729"/>
                </a:cubicBezTo>
                <a:cubicBezTo>
                  <a:pt x="170297" y="90474"/>
                  <a:pt x="169309" y="93219"/>
                  <a:pt x="168266" y="95799"/>
                </a:cubicBezTo>
                <a:lnTo>
                  <a:pt x="181057" y="115014"/>
                </a:lnTo>
                <a:cubicBezTo>
                  <a:pt x="184900" y="120778"/>
                  <a:pt x="184132" y="128409"/>
                  <a:pt x="179246" y="133295"/>
                </a:cubicBezTo>
                <a:lnTo>
                  <a:pt x="168705" y="143836"/>
                </a:lnTo>
                <a:cubicBezTo>
                  <a:pt x="163819" y="148722"/>
                  <a:pt x="156188" y="149490"/>
                  <a:pt x="150424" y="145647"/>
                </a:cubicBezTo>
                <a:lnTo>
                  <a:pt x="131209" y="132856"/>
                </a:lnTo>
                <a:cubicBezTo>
                  <a:pt x="125994" y="134997"/>
                  <a:pt x="120449" y="136534"/>
                  <a:pt x="114794" y="137303"/>
                </a:cubicBezTo>
                <a:lnTo>
                  <a:pt x="104583" y="157945"/>
                </a:lnTo>
                <a:cubicBezTo>
                  <a:pt x="101509" y="164148"/>
                  <a:pt x="94481" y="167278"/>
                  <a:pt x="87839" y="165521"/>
                </a:cubicBezTo>
                <a:lnTo>
                  <a:pt x="73455" y="161678"/>
                </a:lnTo>
                <a:cubicBezTo>
                  <a:pt x="66757" y="159866"/>
                  <a:pt x="62311" y="153608"/>
                  <a:pt x="62750" y="146745"/>
                </a:cubicBezTo>
                <a:lnTo>
                  <a:pt x="64232" y="123743"/>
                </a:lnTo>
                <a:cubicBezTo>
                  <a:pt x="59675" y="120229"/>
                  <a:pt x="55668" y="116167"/>
                  <a:pt x="52209" y="111665"/>
                </a:cubicBezTo>
                <a:lnTo>
                  <a:pt x="29151" y="113147"/>
                </a:lnTo>
                <a:cubicBezTo>
                  <a:pt x="22289" y="113586"/>
                  <a:pt x="16031" y="109085"/>
                  <a:pt x="14219" y="102442"/>
                </a:cubicBezTo>
                <a:lnTo>
                  <a:pt x="10376" y="88058"/>
                </a:lnTo>
                <a:cubicBezTo>
                  <a:pt x="8619" y="81415"/>
                  <a:pt x="11748" y="74388"/>
                  <a:pt x="17952" y="71314"/>
                </a:cubicBezTo>
                <a:lnTo>
                  <a:pt x="38649" y="61103"/>
                </a:lnTo>
                <a:cubicBezTo>
                  <a:pt x="39033" y="58303"/>
                  <a:pt x="39582" y="55558"/>
                  <a:pt x="40296" y="52758"/>
                </a:cubicBezTo>
                <a:cubicBezTo>
                  <a:pt x="41065" y="49958"/>
                  <a:pt x="41943" y="47268"/>
                  <a:pt x="43041" y="44688"/>
                </a:cubicBezTo>
                <a:lnTo>
                  <a:pt x="30249" y="25528"/>
                </a:lnTo>
                <a:cubicBezTo>
                  <a:pt x="26406" y="19764"/>
                  <a:pt x="27175" y="12133"/>
                  <a:pt x="32061" y="7247"/>
                </a:cubicBezTo>
                <a:lnTo>
                  <a:pt x="42602" y="-3294"/>
                </a:lnTo>
                <a:cubicBezTo>
                  <a:pt x="47488" y="-8180"/>
                  <a:pt x="55119" y="-8949"/>
                  <a:pt x="60883" y="-5106"/>
                </a:cubicBezTo>
                <a:lnTo>
                  <a:pt x="80098" y="7686"/>
                </a:lnTo>
                <a:cubicBezTo>
                  <a:pt x="85313" y="5545"/>
                  <a:pt x="90858" y="4008"/>
                  <a:pt x="96513" y="3239"/>
                </a:cubicBezTo>
                <a:lnTo>
                  <a:pt x="106724" y="-17403"/>
                </a:lnTo>
                <a:cubicBezTo>
                  <a:pt x="109798" y="-23607"/>
                  <a:pt x="116770" y="-26736"/>
                  <a:pt x="123468" y="-24979"/>
                </a:cubicBezTo>
                <a:close/>
                <a:moveTo>
                  <a:pt x="105626" y="46115"/>
                </a:moveTo>
                <a:cubicBezTo>
                  <a:pt x="92294" y="46115"/>
                  <a:pt x="81470" y="56939"/>
                  <a:pt x="81470" y="70271"/>
                </a:cubicBezTo>
                <a:cubicBezTo>
                  <a:pt x="81470" y="83603"/>
                  <a:pt x="92294" y="94427"/>
                  <a:pt x="105626" y="94427"/>
                </a:cubicBezTo>
                <a:cubicBezTo>
                  <a:pt x="118958" y="94427"/>
                  <a:pt x="129782" y="83603"/>
                  <a:pt x="129782" y="70271"/>
                </a:cubicBezTo>
                <a:cubicBezTo>
                  <a:pt x="129782" y="56939"/>
                  <a:pt x="118958" y="46115"/>
                  <a:pt x="105626" y="46115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264876" y="468473"/>
            <a:ext cx="2529752" cy="562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25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技术方案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264876" y="1124334"/>
            <a:ext cx="1499112" cy="46847"/>
          </a:xfrm>
          <a:custGeom>
            <a:avLst/>
            <a:gdLst/>
            <a:ahLst/>
            <a:cxnLst/>
            <a:rect l="l" t="t" r="r" b="b"/>
            <a:pathLst>
              <a:path w="1499112" h="46847">
                <a:moveTo>
                  <a:pt x="0" y="0"/>
                </a:moveTo>
                <a:lnTo>
                  <a:pt x="1499112" y="0"/>
                </a:lnTo>
                <a:lnTo>
                  <a:pt x="1499112" y="46847"/>
                </a:lnTo>
                <a:lnTo>
                  <a:pt x="0" y="46847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6" name="Shape 4"/>
          <p:cNvSpPr/>
          <p:nvPr/>
        </p:nvSpPr>
        <p:spPr>
          <a:xfrm>
            <a:off x="491896" y="1405418"/>
            <a:ext cx="10130720" cy="2014432"/>
          </a:xfrm>
          <a:custGeom>
            <a:avLst/>
            <a:gdLst/>
            <a:ahLst/>
            <a:cxnLst/>
            <a:rect l="l" t="t" r="r" b="b"/>
            <a:pathLst>
              <a:path w="10130720" h="2014432">
                <a:moveTo>
                  <a:pt x="46847" y="0"/>
                </a:moveTo>
                <a:lnTo>
                  <a:pt x="9990174" y="0"/>
                </a:lnTo>
                <a:cubicBezTo>
                  <a:pt x="10067795" y="0"/>
                  <a:pt x="10130720" y="62925"/>
                  <a:pt x="10130720" y="140547"/>
                </a:cubicBezTo>
                <a:lnTo>
                  <a:pt x="10130720" y="1873885"/>
                </a:lnTo>
                <a:cubicBezTo>
                  <a:pt x="10130720" y="1951507"/>
                  <a:pt x="10067795" y="2014432"/>
                  <a:pt x="9990174" y="2014432"/>
                </a:cubicBezTo>
                <a:lnTo>
                  <a:pt x="46847" y="2014432"/>
                </a:lnTo>
                <a:cubicBezTo>
                  <a:pt x="20974" y="2014432"/>
                  <a:pt x="0" y="1993458"/>
                  <a:pt x="0" y="1967585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7" name="Shape 5"/>
          <p:cNvSpPr/>
          <p:nvPr/>
        </p:nvSpPr>
        <p:spPr>
          <a:xfrm>
            <a:off x="491896" y="1405418"/>
            <a:ext cx="46847" cy="2014432"/>
          </a:xfrm>
          <a:custGeom>
            <a:avLst/>
            <a:gdLst/>
            <a:ahLst/>
            <a:cxnLst/>
            <a:rect l="l" t="t" r="r" b="b"/>
            <a:pathLst>
              <a:path w="46847" h="2014432">
                <a:moveTo>
                  <a:pt x="46847" y="0"/>
                </a:moveTo>
                <a:lnTo>
                  <a:pt x="46847" y="0"/>
                </a:lnTo>
                <a:lnTo>
                  <a:pt x="46847" y="2014432"/>
                </a:lnTo>
                <a:lnTo>
                  <a:pt x="46847" y="2014432"/>
                </a:lnTo>
                <a:cubicBezTo>
                  <a:pt x="20974" y="2014432"/>
                  <a:pt x="0" y="1993458"/>
                  <a:pt x="0" y="1967585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Shape 6"/>
          <p:cNvSpPr/>
          <p:nvPr/>
        </p:nvSpPr>
        <p:spPr>
          <a:xfrm>
            <a:off x="755412" y="1639654"/>
            <a:ext cx="245948" cy="281084"/>
          </a:xfrm>
          <a:custGeom>
            <a:avLst/>
            <a:gdLst/>
            <a:ahLst/>
            <a:cxnLst/>
            <a:rect l="l" t="t" r="r" b="b"/>
            <a:pathLst>
              <a:path w="245948" h="281084">
                <a:moveTo>
                  <a:pt x="245948" y="112982"/>
                </a:moveTo>
                <a:cubicBezTo>
                  <a:pt x="237823" y="118363"/>
                  <a:pt x="228490" y="122700"/>
                  <a:pt x="218773" y="126158"/>
                </a:cubicBezTo>
                <a:cubicBezTo>
                  <a:pt x="192970" y="135381"/>
                  <a:pt x="159098" y="140542"/>
                  <a:pt x="122974" y="140542"/>
                </a:cubicBezTo>
                <a:cubicBezTo>
                  <a:pt x="86850" y="140542"/>
                  <a:pt x="52923" y="135326"/>
                  <a:pt x="27175" y="126158"/>
                </a:cubicBezTo>
                <a:cubicBezTo>
                  <a:pt x="17513" y="122700"/>
                  <a:pt x="8125" y="118363"/>
                  <a:pt x="0" y="112982"/>
                </a:cubicBezTo>
                <a:lnTo>
                  <a:pt x="0" y="158110"/>
                </a:lnTo>
                <a:cubicBezTo>
                  <a:pt x="0" y="182375"/>
                  <a:pt x="55064" y="202029"/>
                  <a:pt x="122974" y="202029"/>
                </a:cubicBezTo>
                <a:cubicBezTo>
                  <a:pt x="190884" y="202029"/>
                  <a:pt x="245948" y="182375"/>
                  <a:pt x="245948" y="158110"/>
                </a:cubicBezTo>
                <a:lnTo>
                  <a:pt x="245948" y="112982"/>
                </a:lnTo>
                <a:close/>
                <a:moveTo>
                  <a:pt x="245948" y="70271"/>
                </a:moveTo>
                <a:lnTo>
                  <a:pt x="245948" y="43919"/>
                </a:lnTo>
                <a:cubicBezTo>
                  <a:pt x="245948" y="19654"/>
                  <a:pt x="190884" y="0"/>
                  <a:pt x="122974" y="0"/>
                </a:cubicBezTo>
                <a:cubicBezTo>
                  <a:pt x="55064" y="0"/>
                  <a:pt x="0" y="19654"/>
                  <a:pt x="0" y="43919"/>
                </a:cubicBezTo>
                <a:lnTo>
                  <a:pt x="0" y="70271"/>
                </a:lnTo>
                <a:cubicBezTo>
                  <a:pt x="0" y="94536"/>
                  <a:pt x="55064" y="114190"/>
                  <a:pt x="122974" y="114190"/>
                </a:cubicBezTo>
                <a:cubicBezTo>
                  <a:pt x="190884" y="114190"/>
                  <a:pt x="245948" y="94536"/>
                  <a:pt x="245948" y="70271"/>
                </a:cubicBezTo>
                <a:close/>
                <a:moveTo>
                  <a:pt x="218773" y="213997"/>
                </a:moveTo>
                <a:cubicBezTo>
                  <a:pt x="193025" y="223165"/>
                  <a:pt x="159153" y="228380"/>
                  <a:pt x="122974" y="228380"/>
                </a:cubicBezTo>
                <a:cubicBezTo>
                  <a:pt x="86796" y="228380"/>
                  <a:pt x="52923" y="223165"/>
                  <a:pt x="27175" y="213997"/>
                </a:cubicBezTo>
                <a:cubicBezTo>
                  <a:pt x="17513" y="210538"/>
                  <a:pt x="8125" y="206201"/>
                  <a:pt x="0" y="200821"/>
                </a:cubicBezTo>
                <a:lnTo>
                  <a:pt x="0" y="237164"/>
                </a:lnTo>
                <a:cubicBezTo>
                  <a:pt x="0" y="261430"/>
                  <a:pt x="55064" y="281084"/>
                  <a:pt x="122974" y="281084"/>
                </a:cubicBezTo>
                <a:cubicBezTo>
                  <a:pt x="190884" y="281084"/>
                  <a:pt x="245948" y="261430"/>
                  <a:pt x="245948" y="237164"/>
                </a:cubicBezTo>
                <a:lnTo>
                  <a:pt x="245948" y="200821"/>
                </a:lnTo>
                <a:cubicBezTo>
                  <a:pt x="237823" y="206201"/>
                  <a:pt x="228490" y="210538"/>
                  <a:pt x="218773" y="213997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9" name="Text 7"/>
          <p:cNvSpPr/>
          <p:nvPr/>
        </p:nvSpPr>
        <p:spPr>
          <a:xfrm>
            <a:off x="1054063" y="1592807"/>
            <a:ext cx="9521706" cy="374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数据获取与处理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2709" y="2108127"/>
            <a:ext cx="3150478" cy="1124334"/>
          </a:xfrm>
          <a:custGeom>
            <a:avLst/>
            <a:gdLst/>
            <a:ahLst/>
            <a:cxnLst/>
            <a:rect l="l" t="t" r="r" b="b"/>
            <a:pathLst>
              <a:path w="3150478" h="1124334">
                <a:moveTo>
                  <a:pt x="93691" y="0"/>
                </a:moveTo>
                <a:lnTo>
                  <a:pt x="3056788" y="0"/>
                </a:lnTo>
                <a:cubicBezTo>
                  <a:pt x="3108532" y="0"/>
                  <a:pt x="3150478" y="41947"/>
                  <a:pt x="3150478" y="93691"/>
                </a:cubicBezTo>
                <a:lnTo>
                  <a:pt x="3150478" y="1030644"/>
                </a:lnTo>
                <a:cubicBezTo>
                  <a:pt x="3150478" y="1082388"/>
                  <a:pt x="3108532" y="1124334"/>
                  <a:pt x="3056788" y="1124334"/>
                </a:cubicBezTo>
                <a:lnTo>
                  <a:pt x="93691" y="1124334"/>
                </a:lnTo>
                <a:cubicBezTo>
                  <a:pt x="41947" y="1124334"/>
                  <a:pt x="0" y="1082388"/>
                  <a:pt x="0" y="1030644"/>
                </a:cubicBezTo>
                <a:lnTo>
                  <a:pt x="0" y="93691"/>
                </a:lnTo>
                <a:cubicBezTo>
                  <a:pt x="0" y="41947"/>
                  <a:pt x="41947" y="0"/>
                  <a:pt x="936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1" name="Shape 9"/>
          <p:cNvSpPr/>
          <p:nvPr/>
        </p:nvSpPr>
        <p:spPr>
          <a:xfrm>
            <a:off x="885706" y="2283804"/>
            <a:ext cx="184461" cy="210813"/>
          </a:xfrm>
          <a:custGeom>
            <a:avLst/>
            <a:gdLst/>
            <a:ahLst/>
            <a:cxnLst/>
            <a:rect l="l" t="t" r="r" b="b"/>
            <a:pathLst>
              <a:path w="184461" h="210813">
                <a:moveTo>
                  <a:pt x="105406" y="13176"/>
                </a:moveTo>
                <a:cubicBezTo>
                  <a:pt x="105406" y="5888"/>
                  <a:pt x="99518" y="0"/>
                  <a:pt x="92231" y="0"/>
                </a:cubicBezTo>
                <a:cubicBezTo>
                  <a:pt x="84943" y="0"/>
                  <a:pt x="79055" y="5888"/>
                  <a:pt x="79055" y="13176"/>
                </a:cubicBezTo>
                <a:lnTo>
                  <a:pt x="79055" y="99930"/>
                </a:lnTo>
                <a:lnTo>
                  <a:pt x="62009" y="82884"/>
                </a:lnTo>
                <a:cubicBezTo>
                  <a:pt x="56862" y="77737"/>
                  <a:pt x="48503" y="77737"/>
                  <a:pt x="43357" y="82884"/>
                </a:cubicBezTo>
                <a:cubicBezTo>
                  <a:pt x="38210" y="88031"/>
                  <a:pt x="38210" y="96389"/>
                  <a:pt x="43357" y="101536"/>
                </a:cubicBezTo>
                <a:lnTo>
                  <a:pt x="82884" y="141063"/>
                </a:lnTo>
                <a:cubicBezTo>
                  <a:pt x="88031" y="146210"/>
                  <a:pt x="96389" y="146210"/>
                  <a:pt x="101536" y="141063"/>
                </a:cubicBezTo>
                <a:lnTo>
                  <a:pt x="141063" y="101536"/>
                </a:lnTo>
                <a:cubicBezTo>
                  <a:pt x="146210" y="96389"/>
                  <a:pt x="146210" y="88031"/>
                  <a:pt x="141063" y="82884"/>
                </a:cubicBezTo>
                <a:cubicBezTo>
                  <a:pt x="135917" y="77737"/>
                  <a:pt x="127558" y="77737"/>
                  <a:pt x="122411" y="82884"/>
                </a:cubicBezTo>
                <a:lnTo>
                  <a:pt x="105406" y="99930"/>
                </a:lnTo>
                <a:lnTo>
                  <a:pt x="105406" y="13176"/>
                </a:lnTo>
                <a:close/>
                <a:moveTo>
                  <a:pt x="26352" y="131758"/>
                </a:moveTo>
                <a:cubicBezTo>
                  <a:pt x="11817" y="131758"/>
                  <a:pt x="0" y="143575"/>
                  <a:pt x="0" y="158110"/>
                </a:cubicBezTo>
                <a:lnTo>
                  <a:pt x="0" y="171285"/>
                </a:lnTo>
                <a:cubicBezTo>
                  <a:pt x="0" y="185820"/>
                  <a:pt x="11817" y="197637"/>
                  <a:pt x="26352" y="197637"/>
                </a:cubicBezTo>
                <a:lnTo>
                  <a:pt x="158110" y="197637"/>
                </a:lnTo>
                <a:cubicBezTo>
                  <a:pt x="172644" y="197637"/>
                  <a:pt x="184461" y="185820"/>
                  <a:pt x="184461" y="171285"/>
                </a:cubicBezTo>
                <a:lnTo>
                  <a:pt x="184461" y="158110"/>
                </a:lnTo>
                <a:cubicBezTo>
                  <a:pt x="184461" y="143575"/>
                  <a:pt x="172644" y="131758"/>
                  <a:pt x="158110" y="131758"/>
                </a:cubicBezTo>
                <a:lnTo>
                  <a:pt x="138799" y="131758"/>
                </a:lnTo>
                <a:lnTo>
                  <a:pt x="115494" y="155063"/>
                </a:lnTo>
                <a:cubicBezTo>
                  <a:pt x="102648" y="167909"/>
                  <a:pt x="81772" y="167909"/>
                  <a:pt x="68926" y="155063"/>
                </a:cubicBezTo>
                <a:lnTo>
                  <a:pt x="45662" y="131758"/>
                </a:lnTo>
                <a:lnTo>
                  <a:pt x="26352" y="131758"/>
                </a:lnTo>
                <a:close/>
                <a:moveTo>
                  <a:pt x="151522" y="154816"/>
                </a:moveTo>
                <a:cubicBezTo>
                  <a:pt x="156976" y="154816"/>
                  <a:pt x="161403" y="159243"/>
                  <a:pt x="161403" y="164697"/>
                </a:cubicBezTo>
                <a:cubicBezTo>
                  <a:pt x="161403" y="170151"/>
                  <a:pt x="156976" y="174579"/>
                  <a:pt x="151522" y="174579"/>
                </a:cubicBezTo>
                <a:cubicBezTo>
                  <a:pt x="146068" y="174579"/>
                  <a:pt x="141640" y="170151"/>
                  <a:pt x="141640" y="164697"/>
                </a:cubicBezTo>
                <a:cubicBezTo>
                  <a:pt x="141640" y="159243"/>
                  <a:pt x="146068" y="154816"/>
                  <a:pt x="151522" y="154816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2" name="Text 10"/>
          <p:cNvSpPr/>
          <p:nvPr/>
        </p:nvSpPr>
        <p:spPr>
          <a:xfrm>
            <a:off x="1200461" y="2248669"/>
            <a:ext cx="655862" cy="2810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数据源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3251" y="2623447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基础指标数据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3251" y="2857683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 API 实时数据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93485" y="2108127"/>
            <a:ext cx="3150478" cy="1124334"/>
          </a:xfrm>
          <a:custGeom>
            <a:avLst/>
            <a:gdLst/>
            <a:ahLst/>
            <a:cxnLst/>
            <a:rect l="l" t="t" r="r" b="b"/>
            <a:pathLst>
              <a:path w="3150478" h="1124334">
                <a:moveTo>
                  <a:pt x="93691" y="0"/>
                </a:moveTo>
                <a:lnTo>
                  <a:pt x="3056788" y="0"/>
                </a:lnTo>
                <a:cubicBezTo>
                  <a:pt x="3108532" y="0"/>
                  <a:pt x="3150478" y="41947"/>
                  <a:pt x="3150478" y="93691"/>
                </a:cubicBezTo>
                <a:lnTo>
                  <a:pt x="3150478" y="1030644"/>
                </a:lnTo>
                <a:cubicBezTo>
                  <a:pt x="3150478" y="1082388"/>
                  <a:pt x="3108532" y="1124334"/>
                  <a:pt x="3056788" y="1124334"/>
                </a:cubicBezTo>
                <a:lnTo>
                  <a:pt x="93691" y="1124334"/>
                </a:lnTo>
                <a:cubicBezTo>
                  <a:pt x="41947" y="1124334"/>
                  <a:pt x="0" y="1082388"/>
                  <a:pt x="0" y="1030644"/>
                </a:cubicBezTo>
                <a:lnTo>
                  <a:pt x="0" y="93691"/>
                </a:lnTo>
                <a:cubicBezTo>
                  <a:pt x="0" y="41947"/>
                  <a:pt x="41947" y="0"/>
                  <a:pt x="936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6" name="Shape 14"/>
          <p:cNvSpPr/>
          <p:nvPr/>
        </p:nvSpPr>
        <p:spPr>
          <a:xfrm>
            <a:off x="4150131" y="2283804"/>
            <a:ext cx="237164" cy="210813"/>
          </a:xfrm>
          <a:custGeom>
            <a:avLst/>
            <a:gdLst/>
            <a:ahLst/>
            <a:cxnLst/>
            <a:rect l="l" t="t" r="r" b="b"/>
            <a:pathLst>
              <a:path w="237164" h="210813">
                <a:moveTo>
                  <a:pt x="233294" y="22481"/>
                </a:moveTo>
                <a:cubicBezTo>
                  <a:pt x="238441" y="17334"/>
                  <a:pt x="238441" y="8976"/>
                  <a:pt x="233294" y="3829"/>
                </a:cubicBezTo>
                <a:cubicBezTo>
                  <a:pt x="228147" y="-1318"/>
                  <a:pt x="219789" y="-1318"/>
                  <a:pt x="214642" y="3829"/>
                </a:cubicBezTo>
                <a:lnTo>
                  <a:pt x="135587" y="82884"/>
                </a:lnTo>
                <a:lnTo>
                  <a:pt x="121300" y="68596"/>
                </a:lnTo>
                <a:cubicBezTo>
                  <a:pt x="119570" y="66867"/>
                  <a:pt x="117182" y="65879"/>
                  <a:pt x="114712" y="65879"/>
                </a:cubicBezTo>
                <a:cubicBezTo>
                  <a:pt x="109565" y="65879"/>
                  <a:pt x="105406" y="70038"/>
                  <a:pt x="105406" y="75184"/>
                </a:cubicBezTo>
                <a:lnTo>
                  <a:pt x="105406" y="87166"/>
                </a:lnTo>
                <a:lnTo>
                  <a:pt x="149998" y="131758"/>
                </a:lnTo>
                <a:lnTo>
                  <a:pt x="161980" y="131758"/>
                </a:lnTo>
                <a:cubicBezTo>
                  <a:pt x="167127" y="131758"/>
                  <a:pt x="171285" y="127599"/>
                  <a:pt x="171285" y="122453"/>
                </a:cubicBezTo>
                <a:cubicBezTo>
                  <a:pt x="171285" y="119982"/>
                  <a:pt x="170297" y="117594"/>
                  <a:pt x="168568" y="115865"/>
                </a:cubicBezTo>
                <a:lnTo>
                  <a:pt x="154280" y="101577"/>
                </a:lnTo>
                <a:lnTo>
                  <a:pt x="233335" y="22522"/>
                </a:lnTo>
                <a:close/>
                <a:moveTo>
                  <a:pt x="140446" y="145510"/>
                </a:moveTo>
                <a:lnTo>
                  <a:pt x="91654" y="96719"/>
                </a:lnTo>
                <a:cubicBezTo>
                  <a:pt x="74073" y="95195"/>
                  <a:pt x="56574" y="101536"/>
                  <a:pt x="43974" y="114135"/>
                </a:cubicBezTo>
                <a:lnTo>
                  <a:pt x="40680" y="117429"/>
                </a:lnTo>
                <a:cubicBezTo>
                  <a:pt x="31498" y="126611"/>
                  <a:pt x="26352" y="139046"/>
                  <a:pt x="26352" y="152016"/>
                </a:cubicBezTo>
                <a:cubicBezTo>
                  <a:pt x="26352" y="154816"/>
                  <a:pt x="29275" y="156627"/>
                  <a:pt x="31787" y="155392"/>
                </a:cubicBezTo>
                <a:lnTo>
                  <a:pt x="52827" y="144893"/>
                </a:lnTo>
                <a:cubicBezTo>
                  <a:pt x="54885" y="143863"/>
                  <a:pt x="56738" y="146581"/>
                  <a:pt x="55050" y="148145"/>
                </a:cubicBezTo>
                <a:lnTo>
                  <a:pt x="3006" y="194919"/>
                </a:lnTo>
                <a:cubicBezTo>
                  <a:pt x="1112" y="196649"/>
                  <a:pt x="0" y="199119"/>
                  <a:pt x="0" y="201713"/>
                </a:cubicBezTo>
                <a:cubicBezTo>
                  <a:pt x="0" y="206736"/>
                  <a:pt x="4076" y="210813"/>
                  <a:pt x="9100" y="210813"/>
                </a:cubicBezTo>
                <a:lnTo>
                  <a:pt x="80455" y="210813"/>
                </a:lnTo>
                <a:cubicBezTo>
                  <a:pt x="96430" y="210813"/>
                  <a:pt x="111706" y="204472"/>
                  <a:pt x="123029" y="193190"/>
                </a:cubicBezTo>
                <a:cubicBezTo>
                  <a:pt x="135628" y="180591"/>
                  <a:pt x="141928" y="163092"/>
                  <a:pt x="140446" y="14551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7" name="Text 15"/>
          <p:cNvSpPr/>
          <p:nvPr/>
        </p:nvSpPr>
        <p:spPr>
          <a:xfrm>
            <a:off x="4491238" y="2248669"/>
            <a:ext cx="843251" cy="2810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数据清洗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134027" y="2623447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去重、标准化、异常值处理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34027" y="2857683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数据质量验证与修复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84383" y="2108127"/>
            <a:ext cx="3150478" cy="1124334"/>
          </a:xfrm>
          <a:custGeom>
            <a:avLst/>
            <a:gdLst/>
            <a:ahLst/>
            <a:cxnLst/>
            <a:rect l="l" t="t" r="r" b="b"/>
            <a:pathLst>
              <a:path w="3150478" h="1124334">
                <a:moveTo>
                  <a:pt x="93691" y="0"/>
                </a:moveTo>
                <a:lnTo>
                  <a:pt x="3056788" y="0"/>
                </a:lnTo>
                <a:cubicBezTo>
                  <a:pt x="3108532" y="0"/>
                  <a:pt x="3150478" y="41947"/>
                  <a:pt x="3150478" y="93691"/>
                </a:cubicBezTo>
                <a:lnTo>
                  <a:pt x="3150478" y="1030644"/>
                </a:lnTo>
                <a:cubicBezTo>
                  <a:pt x="3150478" y="1082388"/>
                  <a:pt x="3108532" y="1124334"/>
                  <a:pt x="3056788" y="1124334"/>
                </a:cubicBezTo>
                <a:lnTo>
                  <a:pt x="93691" y="1124334"/>
                </a:lnTo>
                <a:cubicBezTo>
                  <a:pt x="41947" y="1124334"/>
                  <a:pt x="0" y="1082388"/>
                  <a:pt x="0" y="1030644"/>
                </a:cubicBezTo>
                <a:lnTo>
                  <a:pt x="0" y="93691"/>
                </a:lnTo>
                <a:cubicBezTo>
                  <a:pt x="0" y="41947"/>
                  <a:pt x="41947" y="0"/>
                  <a:pt x="936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1" name="Shape 19"/>
          <p:cNvSpPr/>
          <p:nvPr/>
        </p:nvSpPr>
        <p:spPr>
          <a:xfrm>
            <a:off x="7454205" y="2283804"/>
            <a:ext cx="210813" cy="210813"/>
          </a:xfrm>
          <a:custGeom>
            <a:avLst/>
            <a:gdLst/>
            <a:ahLst/>
            <a:cxnLst/>
            <a:rect l="l" t="t" r="r" b="b"/>
            <a:pathLst>
              <a:path w="210813" h="210813">
                <a:moveTo>
                  <a:pt x="95730" y="2141"/>
                </a:moveTo>
                <a:cubicBezTo>
                  <a:pt x="101865" y="-700"/>
                  <a:pt x="108947" y="-700"/>
                  <a:pt x="115082" y="2141"/>
                </a:cubicBezTo>
                <a:lnTo>
                  <a:pt x="205089" y="43727"/>
                </a:lnTo>
                <a:cubicBezTo>
                  <a:pt x="208589" y="45333"/>
                  <a:pt x="210813" y="48833"/>
                  <a:pt x="210813" y="52703"/>
                </a:cubicBezTo>
                <a:cubicBezTo>
                  <a:pt x="210813" y="56574"/>
                  <a:pt x="208589" y="60073"/>
                  <a:pt x="205089" y="61679"/>
                </a:cubicBezTo>
                <a:lnTo>
                  <a:pt x="115082" y="103265"/>
                </a:lnTo>
                <a:cubicBezTo>
                  <a:pt x="108947" y="106106"/>
                  <a:pt x="101865" y="106106"/>
                  <a:pt x="95730" y="103265"/>
                </a:cubicBezTo>
                <a:lnTo>
                  <a:pt x="5723" y="61679"/>
                </a:lnTo>
                <a:cubicBezTo>
                  <a:pt x="2223" y="60032"/>
                  <a:pt x="0" y="56532"/>
                  <a:pt x="0" y="52703"/>
                </a:cubicBezTo>
                <a:cubicBezTo>
                  <a:pt x="0" y="48874"/>
                  <a:pt x="2223" y="45333"/>
                  <a:pt x="5723" y="43727"/>
                </a:cubicBezTo>
                <a:lnTo>
                  <a:pt x="95730" y="2141"/>
                </a:lnTo>
                <a:close/>
                <a:moveTo>
                  <a:pt x="19805" y="89925"/>
                </a:moveTo>
                <a:lnTo>
                  <a:pt x="87454" y="121176"/>
                </a:lnTo>
                <a:cubicBezTo>
                  <a:pt x="98860" y="126446"/>
                  <a:pt x="111994" y="126446"/>
                  <a:pt x="123400" y="121176"/>
                </a:cubicBezTo>
                <a:lnTo>
                  <a:pt x="191049" y="89925"/>
                </a:lnTo>
                <a:lnTo>
                  <a:pt x="205089" y="96430"/>
                </a:lnTo>
                <a:cubicBezTo>
                  <a:pt x="208589" y="98036"/>
                  <a:pt x="210813" y="101536"/>
                  <a:pt x="210813" y="105406"/>
                </a:cubicBezTo>
                <a:cubicBezTo>
                  <a:pt x="210813" y="109277"/>
                  <a:pt x="208589" y="112777"/>
                  <a:pt x="205089" y="114382"/>
                </a:cubicBezTo>
                <a:lnTo>
                  <a:pt x="115082" y="155968"/>
                </a:lnTo>
                <a:cubicBezTo>
                  <a:pt x="108947" y="158809"/>
                  <a:pt x="101865" y="158809"/>
                  <a:pt x="95730" y="155968"/>
                </a:cubicBezTo>
                <a:lnTo>
                  <a:pt x="5723" y="114382"/>
                </a:lnTo>
                <a:cubicBezTo>
                  <a:pt x="2223" y="112735"/>
                  <a:pt x="0" y="109236"/>
                  <a:pt x="0" y="105406"/>
                </a:cubicBezTo>
                <a:cubicBezTo>
                  <a:pt x="0" y="101577"/>
                  <a:pt x="2223" y="98036"/>
                  <a:pt x="5723" y="96430"/>
                </a:cubicBezTo>
                <a:lnTo>
                  <a:pt x="19764" y="89925"/>
                </a:lnTo>
                <a:close/>
                <a:moveTo>
                  <a:pt x="5723" y="149134"/>
                </a:moveTo>
                <a:lnTo>
                  <a:pt x="19764" y="142628"/>
                </a:lnTo>
                <a:lnTo>
                  <a:pt x="87413" y="173879"/>
                </a:lnTo>
                <a:cubicBezTo>
                  <a:pt x="98818" y="179150"/>
                  <a:pt x="111953" y="179150"/>
                  <a:pt x="123358" y="173879"/>
                </a:cubicBezTo>
                <a:lnTo>
                  <a:pt x="191008" y="142628"/>
                </a:lnTo>
                <a:lnTo>
                  <a:pt x="205048" y="149134"/>
                </a:lnTo>
                <a:cubicBezTo>
                  <a:pt x="208548" y="150739"/>
                  <a:pt x="210772" y="154239"/>
                  <a:pt x="210772" y="158110"/>
                </a:cubicBezTo>
                <a:cubicBezTo>
                  <a:pt x="210772" y="161980"/>
                  <a:pt x="208548" y="165480"/>
                  <a:pt x="205048" y="167086"/>
                </a:cubicBezTo>
                <a:lnTo>
                  <a:pt x="115041" y="208672"/>
                </a:lnTo>
                <a:cubicBezTo>
                  <a:pt x="108906" y="211513"/>
                  <a:pt x="101824" y="211513"/>
                  <a:pt x="95689" y="208672"/>
                </a:cubicBezTo>
                <a:lnTo>
                  <a:pt x="5723" y="167086"/>
                </a:lnTo>
                <a:cubicBezTo>
                  <a:pt x="2223" y="165439"/>
                  <a:pt x="0" y="161939"/>
                  <a:pt x="0" y="158110"/>
                </a:cubicBezTo>
                <a:cubicBezTo>
                  <a:pt x="0" y="154280"/>
                  <a:pt x="2223" y="150739"/>
                  <a:pt x="5723" y="149134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2" name="Text 20"/>
          <p:cNvSpPr/>
          <p:nvPr/>
        </p:nvSpPr>
        <p:spPr>
          <a:xfrm>
            <a:off x="7782135" y="2248669"/>
            <a:ext cx="843251" cy="2810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融合存储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24925" y="2623447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时序数据 + 关系数据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24925" y="2857683"/>
            <a:ext cx="2951378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多源数据关联与整合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1896" y="3560392"/>
            <a:ext cx="10130720" cy="4895539"/>
          </a:xfrm>
          <a:custGeom>
            <a:avLst/>
            <a:gdLst/>
            <a:ahLst/>
            <a:cxnLst/>
            <a:rect l="l" t="t" r="r" b="b"/>
            <a:pathLst>
              <a:path w="10130720" h="4895539">
                <a:moveTo>
                  <a:pt x="46847" y="0"/>
                </a:moveTo>
                <a:lnTo>
                  <a:pt x="9990170" y="0"/>
                </a:lnTo>
                <a:cubicBezTo>
                  <a:pt x="10067794" y="0"/>
                  <a:pt x="10130720" y="62927"/>
                  <a:pt x="10130720" y="140551"/>
                </a:cubicBezTo>
                <a:lnTo>
                  <a:pt x="10130720" y="4754988"/>
                </a:lnTo>
                <a:cubicBezTo>
                  <a:pt x="10130720" y="4832612"/>
                  <a:pt x="10067794" y="4895539"/>
                  <a:pt x="9990170" y="4895539"/>
                </a:cubicBezTo>
                <a:lnTo>
                  <a:pt x="46847" y="4895539"/>
                </a:lnTo>
                <a:cubicBezTo>
                  <a:pt x="20974" y="4895539"/>
                  <a:pt x="0" y="4874565"/>
                  <a:pt x="0" y="4848692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6" name="Shape 24"/>
          <p:cNvSpPr/>
          <p:nvPr/>
        </p:nvSpPr>
        <p:spPr>
          <a:xfrm>
            <a:off x="491896" y="3560392"/>
            <a:ext cx="46847" cy="4895539"/>
          </a:xfrm>
          <a:custGeom>
            <a:avLst/>
            <a:gdLst/>
            <a:ahLst/>
            <a:cxnLst/>
            <a:rect l="l" t="t" r="r" b="b"/>
            <a:pathLst>
              <a:path w="46847" h="4895539">
                <a:moveTo>
                  <a:pt x="46847" y="0"/>
                </a:moveTo>
                <a:lnTo>
                  <a:pt x="46847" y="0"/>
                </a:lnTo>
                <a:lnTo>
                  <a:pt x="46847" y="4895539"/>
                </a:lnTo>
                <a:lnTo>
                  <a:pt x="46847" y="4895539"/>
                </a:lnTo>
                <a:cubicBezTo>
                  <a:pt x="20974" y="4895539"/>
                  <a:pt x="0" y="4874565"/>
                  <a:pt x="0" y="4848692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7" name="Shape 25"/>
          <p:cNvSpPr/>
          <p:nvPr/>
        </p:nvSpPr>
        <p:spPr>
          <a:xfrm>
            <a:off x="737844" y="3794628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65879" y="30744"/>
                </a:moveTo>
                <a:cubicBezTo>
                  <a:pt x="65879" y="13780"/>
                  <a:pt x="79659" y="0"/>
                  <a:pt x="96622" y="0"/>
                </a:cubicBezTo>
                <a:lnTo>
                  <a:pt x="109798" y="0"/>
                </a:lnTo>
                <a:cubicBezTo>
                  <a:pt x="119515" y="0"/>
                  <a:pt x="127366" y="7851"/>
                  <a:pt x="127366" y="17568"/>
                </a:cubicBezTo>
                <a:lnTo>
                  <a:pt x="127366" y="263516"/>
                </a:lnTo>
                <a:cubicBezTo>
                  <a:pt x="127366" y="273233"/>
                  <a:pt x="119515" y="281084"/>
                  <a:pt x="109798" y="281084"/>
                </a:cubicBezTo>
                <a:lnTo>
                  <a:pt x="92231" y="281084"/>
                </a:lnTo>
                <a:cubicBezTo>
                  <a:pt x="75871" y="281084"/>
                  <a:pt x="62091" y="269884"/>
                  <a:pt x="58193" y="254732"/>
                </a:cubicBezTo>
                <a:cubicBezTo>
                  <a:pt x="57809" y="254732"/>
                  <a:pt x="57479" y="254732"/>
                  <a:pt x="57095" y="254732"/>
                </a:cubicBezTo>
                <a:cubicBezTo>
                  <a:pt x="32830" y="254732"/>
                  <a:pt x="13176" y="235078"/>
                  <a:pt x="13176" y="210813"/>
                </a:cubicBezTo>
                <a:cubicBezTo>
                  <a:pt x="13176" y="200931"/>
                  <a:pt x="16470" y="191818"/>
                  <a:pt x="21960" y="184461"/>
                </a:cubicBezTo>
                <a:cubicBezTo>
                  <a:pt x="11309" y="176446"/>
                  <a:pt x="4392" y="163709"/>
                  <a:pt x="4392" y="149326"/>
                </a:cubicBezTo>
                <a:cubicBezTo>
                  <a:pt x="4392" y="132362"/>
                  <a:pt x="14054" y="117594"/>
                  <a:pt x="28108" y="110292"/>
                </a:cubicBezTo>
                <a:cubicBezTo>
                  <a:pt x="24211" y="103704"/>
                  <a:pt x="21960" y="96019"/>
                  <a:pt x="21960" y="87839"/>
                </a:cubicBezTo>
                <a:cubicBezTo>
                  <a:pt x="21960" y="63573"/>
                  <a:pt x="41614" y="43919"/>
                  <a:pt x="65879" y="43919"/>
                </a:cubicBezTo>
                <a:lnTo>
                  <a:pt x="65879" y="30744"/>
                </a:lnTo>
                <a:close/>
                <a:moveTo>
                  <a:pt x="215205" y="30744"/>
                </a:moveTo>
                <a:lnTo>
                  <a:pt x="215205" y="43919"/>
                </a:lnTo>
                <a:cubicBezTo>
                  <a:pt x="239470" y="43919"/>
                  <a:pt x="259124" y="63573"/>
                  <a:pt x="259124" y="87839"/>
                </a:cubicBezTo>
                <a:cubicBezTo>
                  <a:pt x="259124" y="96073"/>
                  <a:pt x="256873" y="103759"/>
                  <a:pt x="252975" y="110292"/>
                </a:cubicBezTo>
                <a:cubicBezTo>
                  <a:pt x="267084" y="117594"/>
                  <a:pt x="276692" y="132307"/>
                  <a:pt x="276692" y="149326"/>
                </a:cubicBezTo>
                <a:cubicBezTo>
                  <a:pt x="276692" y="163709"/>
                  <a:pt x="269774" y="176446"/>
                  <a:pt x="259124" y="184461"/>
                </a:cubicBezTo>
                <a:cubicBezTo>
                  <a:pt x="264614" y="191818"/>
                  <a:pt x="267908" y="200931"/>
                  <a:pt x="267908" y="210813"/>
                </a:cubicBezTo>
                <a:cubicBezTo>
                  <a:pt x="267908" y="235078"/>
                  <a:pt x="248254" y="254732"/>
                  <a:pt x="223988" y="254732"/>
                </a:cubicBezTo>
                <a:cubicBezTo>
                  <a:pt x="223604" y="254732"/>
                  <a:pt x="223275" y="254732"/>
                  <a:pt x="222890" y="254732"/>
                </a:cubicBezTo>
                <a:cubicBezTo>
                  <a:pt x="218993" y="269884"/>
                  <a:pt x="205213" y="281084"/>
                  <a:pt x="188853" y="281084"/>
                </a:cubicBezTo>
                <a:lnTo>
                  <a:pt x="171285" y="281084"/>
                </a:lnTo>
                <a:cubicBezTo>
                  <a:pt x="161568" y="281084"/>
                  <a:pt x="153718" y="273233"/>
                  <a:pt x="153718" y="263516"/>
                </a:cubicBezTo>
                <a:lnTo>
                  <a:pt x="153718" y="17568"/>
                </a:lnTo>
                <a:cubicBezTo>
                  <a:pt x="153718" y="7851"/>
                  <a:pt x="161568" y="0"/>
                  <a:pt x="171285" y="0"/>
                </a:cubicBezTo>
                <a:lnTo>
                  <a:pt x="184461" y="0"/>
                </a:lnTo>
                <a:cubicBezTo>
                  <a:pt x="201425" y="0"/>
                  <a:pt x="215205" y="13780"/>
                  <a:pt x="215205" y="30744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8" name="Text 26"/>
          <p:cNvSpPr/>
          <p:nvPr/>
        </p:nvSpPr>
        <p:spPr>
          <a:xfrm>
            <a:off x="1054063" y="3747781"/>
            <a:ext cx="9521706" cy="374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5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核心模型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8325" y="4263101"/>
            <a:ext cx="9712999" cy="1241452"/>
          </a:xfrm>
          <a:custGeom>
            <a:avLst/>
            <a:gdLst/>
            <a:ahLst/>
            <a:cxnLst/>
            <a:rect l="l" t="t" r="r" b="b"/>
            <a:pathLst>
              <a:path w="9712999" h="1241452">
                <a:moveTo>
                  <a:pt x="31232" y="0"/>
                </a:moveTo>
                <a:lnTo>
                  <a:pt x="9619307" y="0"/>
                </a:lnTo>
                <a:cubicBezTo>
                  <a:pt x="9671052" y="0"/>
                  <a:pt x="9712999" y="41948"/>
                  <a:pt x="9712999" y="93692"/>
                </a:cubicBezTo>
                <a:lnTo>
                  <a:pt x="9712999" y="1147760"/>
                </a:lnTo>
                <a:cubicBezTo>
                  <a:pt x="9712999" y="1199505"/>
                  <a:pt x="9671052" y="1241452"/>
                  <a:pt x="9619307" y="1241452"/>
                </a:cubicBez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0" name="Shape 28"/>
          <p:cNvSpPr/>
          <p:nvPr/>
        </p:nvSpPr>
        <p:spPr>
          <a:xfrm>
            <a:off x="718325" y="4263101"/>
            <a:ext cx="31232" cy="1241452"/>
          </a:xfrm>
          <a:custGeom>
            <a:avLst/>
            <a:gdLst/>
            <a:ahLst/>
            <a:cxnLst/>
            <a:rect l="l" t="t" r="r" b="b"/>
            <a:pathLst>
              <a:path w="31232" h="1241452">
                <a:moveTo>
                  <a:pt x="31232" y="0"/>
                </a:moveTo>
                <a:lnTo>
                  <a:pt x="31232" y="0"/>
                </a:lnTo>
                <a:lnTo>
                  <a:pt x="31232" y="1241452"/>
                </a:ln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1" name="Shape 29"/>
          <p:cNvSpPr/>
          <p:nvPr/>
        </p:nvSpPr>
        <p:spPr>
          <a:xfrm>
            <a:off x="921330" y="4450490"/>
            <a:ext cx="468473" cy="468473"/>
          </a:xfrm>
          <a:custGeom>
            <a:avLst/>
            <a:gdLst/>
            <a:ahLst/>
            <a:cxnLst/>
            <a:rect l="l" t="t" r="r" b="b"/>
            <a:pathLst>
              <a:path w="468473" h="468473">
                <a:moveTo>
                  <a:pt x="234236" y="0"/>
                </a:moveTo>
                <a:lnTo>
                  <a:pt x="234236" y="0"/>
                </a:lnTo>
                <a:cubicBezTo>
                  <a:pt x="363601" y="0"/>
                  <a:pt x="468473" y="104871"/>
                  <a:pt x="468473" y="234236"/>
                </a:cubicBezTo>
                <a:lnTo>
                  <a:pt x="468473" y="234236"/>
                </a:lnTo>
                <a:cubicBezTo>
                  <a:pt x="468473" y="363601"/>
                  <a:pt x="363601" y="468473"/>
                  <a:pt x="234236" y="468473"/>
                </a:cubicBezTo>
                <a:lnTo>
                  <a:pt x="234236" y="468473"/>
                </a:lnTo>
                <a:cubicBezTo>
                  <a:pt x="104871" y="468473"/>
                  <a:pt x="0" y="363601"/>
                  <a:pt x="0" y="234236"/>
                </a:cubicBezTo>
                <a:lnTo>
                  <a:pt x="0" y="234236"/>
                </a:lnTo>
                <a:cubicBezTo>
                  <a:pt x="0" y="104871"/>
                  <a:pt x="104871" y="0"/>
                  <a:pt x="23423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2" name="Text 30"/>
          <p:cNvSpPr/>
          <p:nvPr/>
        </p:nvSpPr>
        <p:spPr>
          <a:xfrm>
            <a:off x="1114086" y="4520761"/>
            <a:ext cx="187389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530344" y="4450490"/>
            <a:ext cx="881899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健康度评分模型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30344" y="4825268"/>
            <a:ext cx="8795573" cy="4918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采用</a:t>
            </a:r>
            <a:r>
              <a:rPr lang="en-US" sz="129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加权多指标融合算法</a:t>
            </a: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，整合活跃度、贡献者多样性、问题响应效率、代码质量、社区治理等多维度指标，构建0-100分的综合健康度评分体系。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18325" y="5645095"/>
            <a:ext cx="9712999" cy="1241452"/>
          </a:xfrm>
          <a:custGeom>
            <a:avLst/>
            <a:gdLst/>
            <a:ahLst/>
            <a:cxnLst/>
            <a:rect l="l" t="t" r="r" b="b"/>
            <a:pathLst>
              <a:path w="9712999" h="1241452">
                <a:moveTo>
                  <a:pt x="31232" y="0"/>
                </a:moveTo>
                <a:lnTo>
                  <a:pt x="9619307" y="0"/>
                </a:lnTo>
                <a:cubicBezTo>
                  <a:pt x="9671052" y="0"/>
                  <a:pt x="9712999" y="41948"/>
                  <a:pt x="9712999" y="93692"/>
                </a:cubicBezTo>
                <a:lnTo>
                  <a:pt x="9712999" y="1147760"/>
                </a:lnTo>
                <a:cubicBezTo>
                  <a:pt x="9712999" y="1199505"/>
                  <a:pt x="9671052" y="1241452"/>
                  <a:pt x="9619307" y="1241452"/>
                </a:cubicBez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6" name="Shape 34"/>
          <p:cNvSpPr/>
          <p:nvPr/>
        </p:nvSpPr>
        <p:spPr>
          <a:xfrm>
            <a:off x="718325" y="5645095"/>
            <a:ext cx="31232" cy="1241452"/>
          </a:xfrm>
          <a:custGeom>
            <a:avLst/>
            <a:gdLst/>
            <a:ahLst/>
            <a:cxnLst/>
            <a:rect l="l" t="t" r="r" b="b"/>
            <a:pathLst>
              <a:path w="31232" h="1241452">
                <a:moveTo>
                  <a:pt x="31232" y="0"/>
                </a:moveTo>
                <a:lnTo>
                  <a:pt x="31232" y="0"/>
                </a:lnTo>
                <a:lnTo>
                  <a:pt x="31232" y="1241452"/>
                </a:ln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7" name="Shape 35"/>
          <p:cNvSpPr/>
          <p:nvPr/>
        </p:nvSpPr>
        <p:spPr>
          <a:xfrm>
            <a:off x="921330" y="5832484"/>
            <a:ext cx="468473" cy="468473"/>
          </a:xfrm>
          <a:custGeom>
            <a:avLst/>
            <a:gdLst/>
            <a:ahLst/>
            <a:cxnLst/>
            <a:rect l="l" t="t" r="r" b="b"/>
            <a:pathLst>
              <a:path w="468473" h="468473">
                <a:moveTo>
                  <a:pt x="234236" y="0"/>
                </a:moveTo>
                <a:lnTo>
                  <a:pt x="234236" y="0"/>
                </a:lnTo>
                <a:cubicBezTo>
                  <a:pt x="363601" y="0"/>
                  <a:pt x="468473" y="104871"/>
                  <a:pt x="468473" y="234236"/>
                </a:cubicBezTo>
                <a:lnTo>
                  <a:pt x="468473" y="234236"/>
                </a:lnTo>
                <a:cubicBezTo>
                  <a:pt x="468473" y="363601"/>
                  <a:pt x="363601" y="468473"/>
                  <a:pt x="234236" y="468473"/>
                </a:cubicBezTo>
                <a:lnTo>
                  <a:pt x="234236" y="468473"/>
                </a:lnTo>
                <a:cubicBezTo>
                  <a:pt x="104871" y="468473"/>
                  <a:pt x="0" y="363601"/>
                  <a:pt x="0" y="234236"/>
                </a:cubicBezTo>
                <a:lnTo>
                  <a:pt x="0" y="234236"/>
                </a:lnTo>
                <a:cubicBezTo>
                  <a:pt x="0" y="104871"/>
                  <a:pt x="104871" y="0"/>
                  <a:pt x="234236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8" name="Text 36"/>
          <p:cNvSpPr/>
          <p:nvPr/>
        </p:nvSpPr>
        <p:spPr>
          <a:xfrm>
            <a:off x="1096275" y="5902755"/>
            <a:ext cx="222524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530344" y="5832484"/>
            <a:ext cx="881899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协作网络分析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530344" y="6207262"/>
            <a:ext cx="8795573" cy="4918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基于图论算法分析开发者协作网络，通过</a:t>
            </a:r>
            <a:r>
              <a:rPr lang="en-US" sz="129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节点中心性</a:t>
            </a: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识别关键贡献者，通过</a:t>
            </a:r>
            <a:r>
              <a:rPr lang="en-US" sz="129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社区发现</a:t>
            </a: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识别子群体，通过</a:t>
            </a:r>
            <a:r>
              <a:rPr lang="en-US" sz="129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关键路径分析</a:t>
            </a: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优化协作流程。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18325" y="7027089"/>
            <a:ext cx="9712999" cy="1241452"/>
          </a:xfrm>
          <a:custGeom>
            <a:avLst/>
            <a:gdLst/>
            <a:ahLst/>
            <a:cxnLst/>
            <a:rect l="l" t="t" r="r" b="b"/>
            <a:pathLst>
              <a:path w="9712999" h="1241452">
                <a:moveTo>
                  <a:pt x="31232" y="0"/>
                </a:moveTo>
                <a:lnTo>
                  <a:pt x="9619307" y="0"/>
                </a:lnTo>
                <a:cubicBezTo>
                  <a:pt x="9671052" y="0"/>
                  <a:pt x="9712999" y="41948"/>
                  <a:pt x="9712999" y="93692"/>
                </a:cubicBezTo>
                <a:lnTo>
                  <a:pt x="9712999" y="1147760"/>
                </a:lnTo>
                <a:cubicBezTo>
                  <a:pt x="9712999" y="1199505"/>
                  <a:pt x="9671052" y="1241452"/>
                  <a:pt x="9619307" y="1241452"/>
                </a:cubicBez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2" name="Shape 40"/>
          <p:cNvSpPr/>
          <p:nvPr/>
        </p:nvSpPr>
        <p:spPr>
          <a:xfrm>
            <a:off x="718325" y="7027089"/>
            <a:ext cx="31232" cy="1241452"/>
          </a:xfrm>
          <a:custGeom>
            <a:avLst/>
            <a:gdLst/>
            <a:ahLst/>
            <a:cxnLst/>
            <a:rect l="l" t="t" r="r" b="b"/>
            <a:pathLst>
              <a:path w="31232" h="1241452">
                <a:moveTo>
                  <a:pt x="31232" y="0"/>
                </a:moveTo>
                <a:lnTo>
                  <a:pt x="31232" y="0"/>
                </a:lnTo>
                <a:lnTo>
                  <a:pt x="31232" y="1241452"/>
                </a:lnTo>
                <a:lnTo>
                  <a:pt x="31232" y="1241452"/>
                </a:lnTo>
                <a:cubicBezTo>
                  <a:pt x="13983" y="1241452"/>
                  <a:pt x="0" y="1227470"/>
                  <a:pt x="0" y="1210221"/>
                </a:cubicBezTo>
                <a:lnTo>
                  <a:pt x="0" y="31232"/>
                </a:lnTo>
                <a:cubicBezTo>
                  <a:pt x="0" y="13994"/>
                  <a:pt x="13994" y="0"/>
                  <a:pt x="31232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3" name="Shape 41"/>
          <p:cNvSpPr/>
          <p:nvPr/>
        </p:nvSpPr>
        <p:spPr>
          <a:xfrm>
            <a:off x="921330" y="7214478"/>
            <a:ext cx="468473" cy="468473"/>
          </a:xfrm>
          <a:custGeom>
            <a:avLst/>
            <a:gdLst/>
            <a:ahLst/>
            <a:cxnLst/>
            <a:rect l="l" t="t" r="r" b="b"/>
            <a:pathLst>
              <a:path w="468473" h="468473">
                <a:moveTo>
                  <a:pt x="234236" y="0"/>
                </a:moveTo>
                <a:lnTo>
                  <a:pt x="234236" y="0"/>
                </a:lnTo>
                <a:cubicBezTo>
                  <a:pt x="363601" y="0"/>
                  <a:pt x="468473" y="104871"/>
                  <a:pt x="468473" y="234236"/>
                </a:cubicBezTo>
                <a:lnTo>
                  <a:pt x="468473" y="234236"/>
                </a:lnTo>
                <a:cubicBezTo>
                  <a:pt x="468473" y="363601"/>
                  <a:pt x="363601" y="468473"/>
                  <a:pt x="234236" y="468473"/>
                </a:cubicBezTo>
                <a:lnTo>
                  <a:pt x="234236" y="468473"/>
                </a:lnTo>
                <a:cubicBezTo>
                  <a:pt x="104871" y="468473"/>
                  <a:pt x="0" y="363601"/>
                  <a:pt x="0" y="234236"/>
                </a:cubicBezTo>
                <a:lnTo>
                  <a:pt x="0" y="234236"/>
                </a:lnTo>
                <a:cubicBezTo>
                  <a:pt x="0" y="104871"/>
                  <a:pt x="104871" y="0"/>
                  <a:pt x="234236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4" name="Text 42"/>
          <p:cNvSpPr/>
          <p:nvPr/>
        </p:nvSpPr>
        <p:spPr>
          <a:xfrm>
            <a:off x="1093469" y="7284749"/>
            <a:ext cx="234236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530344" y="7214478"/>
            <a:ext cx="881899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趋势预测模型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530344" y="7589256"/>
            <a:ext cx="8795573" cy="4918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</a:t>
            </a:r>
            <a:r>
              <a:rPr lang="en-US" sz="129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LSTM长短期记忆网络</a:t>
            </a: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，对项目活跃度、贡献者增长、问题响应时间等关键指标进行时序预测，提前识别项目衰退风险与增长机会。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809518" y="1405418"/>
            <a:ext cx="4977522" cy="1920738"/>
          </a:xfrm>
          <a:custGeom>
            <a:avLst/>
            <a:gdLst/>
            <a:ahLst/>
            <a:cxnLst/>
            <a:rect l="l" t="t" r="r" b="b"/>
            <a:pathLst>
              <a:path w="4977522" h="1920738">
                <a:moveTo>
                  <a:pt x="140540" y="0"/>
                </a:moveTo>
                <a:lnTo>
                  <a:pt x="4836981" y="0"/>
                </a:lnTo>
                <a:cubicBezTo>
                  <a:pt x="4914600" y="0"/>
                  <a:pt x="4977522" y="62922"/>
                  <a:pt x="4977522" y="140540"/>
                </a:cubicBezTo>
                <a:lnTo>
                  <a:pt x="4977522" y="1780197"/>
                </a:lnTo>
                <a:cubicBezTo>
                  <a:pt x="4977522" y="1857816"/>
                  <a:pt x="4914600" y="1920738"/>
                  <a:pt x="4836981" y="1920738"/>
                </a:cubicBezTo>
                <a:lnTo>
                  <a:pt x="140540" y="1920738"/>
                </a:lnTo>
                <a:cubicBezTo>
                  <a:pt x="62922" y="1920738"/>
                  <a:pt x="0" y="1857816"/>
                  <a:pt x="0" y="1780197"/>
                </a:cubicBezTo>
                <a:lnTo>
                  <a:pt x="0" y="140540"/>
                </a:lnTo>
                <a:cubicBezTo>
                  <a:pt x="0" y="62922"/>
                  <a:pt x="62922" y="0"/>
                  <a:pt x="140540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2700000" scaled="1"/>
          </a:gradFill>
        </p:spPr>
      </p:sp>
      <p:sp>
        <p:nvSpPr>
          <p:cNvPr id="48" name="Shape 46"/>
          <p:cNvSpPr/>
          <p:nvPr/>
        </p:nvSpPr>
        <p:spPr>
          <a:xfrm>
            <a:off x="13020002" y="1639654"/>
            <a:ext cx="562167" cy="562167"/>
          </a:xfrm>
          <a:custGeom>
            <a:avLst/>
            <a:gdLst/>
            <a:ahLst/>
            <a:cxnLst/>
            <a:rect l="l" t="t" r="r" b="b"/>
            <a:pathLst>
              <a:path w="562167" h="562167">
                <a:moveTo>
                  <a:pt x="0" y="87839"/>
                </a:moveTo>
                <a:cubicBezTo>
                  <a:pt x="0" y="58742"/>
                  <a:pt x="23607" y="35135"/>
                  <a:pt x="52703" y="35135"/>
                </a:cubicBezTo>
                <a:lnTo>
                  <a:pt x="158110" y="35135"/>
                </a:lnTo>
                <a:cubicBezTo>
                  <a:pt x="187206" y="35135"/>
                  <a:pt x="210813" y="58742"/>
                  <a:pt x="210813" y="87839"/>
                </a:cubicBezTo>
                <a:lnTo>
                  <a:pt x="210813" y="105406"/>
                </a:lnTo>
                <a:lnTo>
                  <a:pt x="351354" y="105406"/>
                </a:lnTo>
                <a:lnTo>
                  <a:pt x="351354" y="87839"/>
                </a:lnTo>
                <a:cubicBezTo>
                  <a:pt x="351354" y="58742"/>
                  <a:pt x="374961" y="35135"/>
                  <a:pt x="404058" y="35135"/>
                </a:cubicBezTo>
                <a:lnTo>
                  <a:pt x="509464" y="35135"/>
                </a:lnTo>
                <a:cubicBezTo>
                  <a:pt x="538561" y="35135"/>
                  <a:pt x="562167" y="58742"/>
                  <a:pt x="562167" y="87839"/>
                </a:cubicBezTo>
                <a:lnTo>
                  <a:pt x="562167" y="193245"/>
                </a:lnTo>
                <a:cubicBezTo>
                  <a:pt x="562167" y="222341"/>
                  <a:pt x="538561" y="245948"/>
                  <a:pt x="509464" y="245948"/>
                </a:cubicBezTo>
                <a:lnTo>
                  <a:pt x="404058" y="245948"/>
                </a:lnTo>
                <a:cubicBezTo>
                  <a:pt x="374961" y="245948"/>
                  <a:pt x="351354" y="222341"/>
                  <a:pt x="351354" y="193245"/>
                </a:cubicBezTo>
                <a:lnTo>
                  <a:pt x="351354" y="175677"/>
                </a:lnTo>
                <a:lnTo>
                  <a:pt x="210813" y="175677"/>
                </a:lnTo>
                <a:lnTo>
                  <a:pt x="210813" y="193245"/>
                </a:lnTo>
                <a:cubicBezTo>
                  <a:pt x="210813" y="201260"/>
                  <a:pt x="208946" y="208946"/>
                  <a:pt x="205762" y="215754"/>
                </a:cubicBezTo>
                <a:lnTo>
                  <a:pt x="281084" y="316219"/>
                </a:lnTo>
                <a:lnTo>
                  <a:pt x="368922" y="316219"/>
                </a:lnTo>
                <a:cubicBezTo>
                  <a:pt x="398019" y="316219"/>
                  <a:pt x="421625" y="339826"/>
                  <a:pt x="421625" y="368922"/>
                </a:cubicBezTo>
                <a:lnTo>
                  <a:pt x="421625" y="474329"/>
                </a:lnTo>
                <a:cubicBezTo>
                  <a:pt x="421625" y="503425"/>
                  <a:pt x="398019" y="527032"/>
                  <a:pt x="368922" y="527032"/>
                </a:cubicBezTo>
                <a:lnTo>
                  <a:pt x="263516" y="527032"/>
                </a:lnTo>
                <a:cubicBezTo>
                  <a:pt x="234419" y="527032"/>
                  <a:pt x="210813" y="503425"/>
                  <a:pt x="210813" y="474329"/>
                </a:cubicBezTo>
                <a:lnTo>
                  <a:pt x="210813" y="368922"/>
                </a:lnTo>
                <a:cubicBezTo>
                  <a:pt x="210813" y="360907"/>
                  <a:pt x="212679" y="353221"/>
                  <a:pt x="215863" y="346414"/>
                </a:cubicBezTo>
                <a:lnTo>
                  <a:pt x="140542" y="245948"/>
                </a:lnTo>
                <a:lnTo>
                  <a:pt x="52703" y="245948"/>
                </a:lnTo>
                <a:cubicBezTo>
                  <a:pt x="23607" y="245948"/>
                  <a:pt x="0" y="222341"/>
                  <a:pt x="0" y="193245"/>
                </a:cubicBezTo>
                <a:lnTo>
                  <a:pt x="0" y="87839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49" name="Text 47"/>
          <p:cNvSpPr/>
          <p:nvPr/>
        </p:nvSpPr>
        <p:spPr>
          <a:xfrm>
            <a:off x="10973484" y="2342363"/>
            <a:ext cx="4649591" cy="374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15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可视化实现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996907" y="2810836"/>
            <a:ext cx="4602744" cy="2810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5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多维度 · 交互式 · 可配置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832942" y="3513545"/>
            <a:ext cx="4954098" cy="1756772"/>
          </a:xfrm>
          <a:custGeom>
            <a:avLst/>
            <a:gdLst/>
            <a:ahLst/>
            <a:cxnLst/>
            <a:rect l="l" t="t" r="r" b="b"/>
            <a:pathLst>
              <a:path w="4954098" h="1756772">
                <a:moveTo>
                  <a:pt x="46847" y="0"/>
                </a:moveTo>
                <a:lnTo>
                  <a:pt x="4813556" y="0"/>
                </a:lnTo>
                <a:cubicBezTo>
                  <a:pt x="4891175" y="0"/>
                  <a:pt x="4954098" y="62923"/>
                  <a:pt x="4954098" y="140542"/>
                </a:cubicBezTo>
                <a:lnTo>
                  <a:pt x="4954098" y="1616231"/>
                </a:lnTo>
                <a:cubicBezTo>
                  <a:pt x="4954098" y="1693850"/>
                  <a:pt x="4891175" y="1756772"/>
                  <a:pt x="4813556" y="1756772"/>
                </a:cubicBez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74"/>
                  <a:pt x="20974" y="0"/>
                  <a:pt x="4684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2" name="Shape 50"/>
          <p:cNvSpPr/>
          <p:nvPr/>
        </p:nvSpPr>
        <p:spPr>
          <a:xfrm>
            <a:off x="10832942" y="3513545"/>
            <a:ext cx="46847" cy="1756772"/>
          </a:xfrm>
          <a:custGeom>
            <a:avLst/>
            <a:gdLst/>
            <a:ahLst/>
            <a:cxnLst/>
            <a:rect l="l" t="t" r="r" b="b"/>
            <a:pathLst>
              <a:path w="46847" h="1756772">
                <a:moveTo>
                  <a:pt x="46847" y="0"/>
                </a:moveTo>
                <a:lnTo>
                  <a:pt x="46847" y="0"/>
                </a:lnTo>
                <a:lnTo>
                  <a:pt x="46847" y="1756772"/>
                </a:ln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3" name="Shape 51"/>
          <p:cNvSpPr/>
          <p:nvPr/>
        </p:nvSpPr>
        <p:spPr>
          <a:xfrm>
            <a:off x="11059858" y="3759493"/>
            <a:ext cx="237164" cy="210813"/>
          </a:xfrm>
          <a:custGeom>
            <a:avLst/>
            <a:gdLst/>
            <a:ahLst/>
            <a:cxnLst/>
            <a:rect l="l" t="t" r="r" b="b"/>
            <a:pathLst>
              <a:path w="237164" h="210813">
                <a:moveTo>
                  <a:pt x="102112" y="36233"/>
                </a:moveTo>
                <a:lnTo>
                  <a:pt x="135052" y="36233"/>
                </a:lnTo>
                <a:lnTo>
                  <a:pt x="135052" y="55997"/>
                </a:lnTo>
                <a:lnTo>
                  <a:pt x="102112" y="55997"/>
                </a:lnTo>
                <a:lnTo>
                  <a:pt x="102112" y="36233"/>
                </a:lnTo>
                <a:close/>
                <a:moveTo>
                  <a:pt x="98818" y="13176"/>
                </a:moveTo>
                <a:cubicBezTo>
                  <a:pt x="87907" y="13176"/>
                  <a:pt x="79055" y="22028"/>
                  <a:pt x="79055" y="32939"/>
                </a:cubicBezTo>
                <a:lnTo>
                  <a:pt x="79055" y="59291"/>
                </a:lnTo>
                <a:cubicBezTo>
                  <a:pt x="79055" y="70202"/>
                  <a:pt x="87907" y="79055"/>
                  <a:pt x="98818" y="79055"/>
                </a:cubicBezTo>
                <a:lnTo>
                  <a:pt x="105406" y="79055"/>
                </a:lnTo>
                <a:lnTo>
                  <a:pt x="105406" y="92231"/>
                </a:lnTo>
                <a:lnTo>
                  <a:pt x="13176" y="92231"/>
                </a:lnTo>
                <a:cubicBezTo>
                  <a:pt x="5888" y="92231"/>
                  <a:pt x="0" y="98118"/>
                  <a:pt x="0" y="105406"/>
                </a:cubicBezTo>
                <a:cubicBezTo>
                  <a:pt x="0" y="112694"/>
                  <a:pt x="5888" y="118582"/>
                  <a:pt x="13176" y="118582"/>
                </a:cubicBezTo>
                <a:lnTo>
                  <a:pt x="52703" y="118582"/>
                </a:lnTo>
                <a:lnTo>
                  <a:pt x="52703" y="131758"/>
                </a:lnTo>
                <a:lnTo>
                  <a:pt x="46115" y="131758"/>
                </a:lnTo>
                <a:cubicBezTo>
                  <a:pt x="35204" y="131758"/>
                  <a:pt x="26352" y="140610"/>
                  <a:pt x="26352" y="151522"/>
                </a:cubicBezTo>
                <a:lnTo>
                  <a:pt x="26352" y="177873"/>
                </a:lnTo>
                <a:cubicBezTo>
                  <a:pt x="26352" y="188784"/>
                  <a:pt x="35204" y="197637"/>
                  <a:pt x="46115" y="197637"/>
                </a:cubicBezTo>
                <a:lnTo>
                  <a:pt x="85643" y="197637"/>
                </a:lnTo>
                <a:cubicBezTo>
                  <a:pt x="96554" y="197637"/>
                  <a:pt x="105406" y="188784"/>
                  <a:pt x="105406" y="177873"/>
                </a:cubicBezTo>
                <a:lnTo>
                  <a:pt x="105406" y="151522"/>
                </a:lnTo>
                <a:cubicBezTo>
                  <a:pt x="105406" y="140610"/>
                  <a:pt x="96554" y="131758"/>
                  <a:pt x="85643" y="131758"/>
                </a:cubicBezTo>
                <a:lnTo>
                  <a:pt x="79055" y="131758"/>
                </a:lnTo>
                <a:lnTo>
                  <a:pt x="79055" y="118582"/>
                </a:lnTo>
                <a:lnTo>
                  <a:pt x="158110" y="118582"/>
                </a:lnTo>
                <a:lnTo>
                  <a:pt x="158110" y="131758"/>
                </a:lnTo>
                <a:lnTo>
                  <a:pt x="151522" y="131758"/>
                </a:lnTo>
                <a:cubicBezTo>
                  <a:pt x="140610" y="131758"/>
                  <a:pt x="131758" y="140610"/>
                  <a:pt x="131758" y="151522"/>
                </a:cubicBezTo>
                <a:lnTo>
                  <a:pt x="131758" y="177873"/>
                </a:lnTo>
                <a:cubicBezTo>
                  <a:pt x="131758" y="188784"/>
                  <a:pt x="140610" y="197637"/>
                  <a:pt x="151522" y="197637"/>
                </a:cubicBezTo>
                <a:lnTo>
                  <a:pt x="191049" y="197637"/>
                </a:lnTo>
                <a:cubicBezTo>
                  <a:pt x="201960" y="197637"/>
                  <a:pt x="210813" y="188784"/>
                  <a:pt x="210813" y="177873"/>
                </a:cubicBezTo>
                <a:lnTo>
                  <a:pt x="210813" y="151522"/>
                </a:lnTo>
                <a:cubicBezTo>
                  <a:pt x="210813" y="140610"/>
                  <a:pt x="201960" y="131758"/>
                  <a:pt x="191049" y="131758"/>
                </a:cubicBezTo>
                <a:lnTo>
                  <a:pt x="184461" y="131758"/>
                </a:lnTo>
                <a:lnTo>
                  <a:pt x="184461" y="118582"/>
                </a:lnTo>
                <a:lnTo>
                  <a:pt x="223988" y="118582"/>
                </a:lnTo>
                <a:cubicBezTo>
                  <a:pt x="231276" y="118582"/>
                  <a:pt x="237164" y="112694"/>
                  <a:pt x="237164" y="105406"/>
                </a:cubicBezTo>
                <a:cubicBezTo>
                  <a:pt x="237164" y="98118"/>
                  <a:pt x="231276" y="92231"/>
                  <a:pt x="223988" y="92231"/>
                </a:cubicBezTo>
                <a:lnTo>
                  <a:pt x="131758" y="92231"/>
                </a:lnTo>
                <a:lnTo>
                  <a:pt x="131758" y="79055"/>
                </a:lnTo>
                <a:lnTo>
                  <a:pt x="138346" y="79055"/>
                </a:lnTo>
                <a:cubicBezTo>
                  <a:pt x="149257" y="79055"/>
                  <a:pt x="158110" y="70202"/>
                  <a:pt x="158110" y="59291"/>
                </a:cubicBezTo>
                <a:lnTo>
                  <a:pt x="158110" y="32939"/>
                </a:lnTo>
                <a:cubicBezTo>
                  <a:pt x="158110" y="22028"/>
                  <a:pt x="149257" y="13176"/>
                  <a:pt x="138346" y="13176"/>
                </a:cubicBezTo>
                <a:lnTo>
                  <a:pt x="98818" y="13176"/>
                </a:lnTo>
                <a:close/>
                <a:moveTo>
                  <a:pt x="184461" y="154816"/>
                </a:moveTo>
                <a:lnTo>
                  <a:pt x="187755" y="154816"/>
                </a:lnTo>
                <a:lnTo>
                  <a:pt x="187755" y="174579"/>
                </a:lnTo>
                <a:lnTo>
                  <a:pt x="154816" y="174579"/>
                </a:lnTo>
                <a:lnTo>
                  <a:pt x="154816" y="154816"/>
                </a:lnTo>
                <a:lnTo>
                  <a:pt x="184461" y="154816"/>
                </a:lnTo>
                <a:close/>
                <a:moveTo>
                  <a:pt x="79055" y="154816"/>
                </a:moveTo>
                <a:lnTo>
                  <a:pt x="82349" y="154816"/>
                </a:lnTo>
                <a:lnTo>
                  <a:pt x="82349" y="174579"/>
                </a:lnTo>
                <a:lnTo>
                  <a:pt x="49409" y="174579"/>
                </a:lnTo>
                <a:lnTo>
                  <a:pt x="49409" y="154816"/>
                </a:lnTo>
                <a:lnTo>
                  <a:pt x="79055" y="154816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54" name="Text 52"/>
          <p:cNvSpPr/>
          <p:nvPr/>
        </p:nvSpPr>
        <p:spPr>
          <a:xfrm>
            <a:off x="11313126" y="3700934"/>
            <a:ext cx="4391931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EasyGraph网络图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43755" y="4169406"/>
            <a:ext cx="4637879" cy="538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绘制动态协作网络图，支持节点拖拽、缩放、筛选，直观展示开发者关系与社区结构。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077426" y="4877971"/>
            <a:ext cx="143470" cy="163965"/>
          </a:xfrm>
          <a:custGeom>
            <a:avLst/>
            <a:gdLst/>
            <a:ahLst/>
            <a:cxnLst/>
            <a:rect l="l" t="t" r="r" b="b"/>
            <a:pathLst>
              <a:path w="143470" h="163965">
                <a:moveTo>
                  <a:pt x="139243" y="22449"/>
                </a:moveTo>
                <a:cubicBezTo>
                  <a:pt x="143822" y="25780"/>
                  <a:pt x="144847" y="32185"/>
                  <a:pt x="141516" y="36764"/>
                </a:cubicBezTo>
                <a:lnTo>
                  <a:pt x="59534" y="149490"/>
                </a:lnTo>
                <a:cubicBezTo>
                  <a:pt x="57772" y="151924"/>
                  <a:pt x="55050" y="153429"/>
                  <a:pt x="52040" y="153686"/>
                </a:cubicBezTo>
                <a:cubicBezTo>
                  <a:pt x="49030" y="153942"/>
                  <a:pt x="46115" y="152821"/>
                  <a:pt x="44002" y="150707"/>
                </a:cubicBezTo>
                <a:lnTo>
                  <a:pt x="3010" y="109716"/>
                </a:lnTo>
                <a:cubicBezTo>
                  <a:pt x="-993" y="105713"/>
                  <a:pt x="-993" y="99212"/>
                  <a:pt x="3010" y="95209"/>
                </a:cubicBezTo>
                <a:cubicBezTo>
                  <a:pt x="7013" y="91206"/>
                  <a:pt x="13514" y="91206"/>
                  <a:pt x="17517" y="95209"/>
                </a:cubicBezTo>
                <a:lnTo>
                  <a:pt x="50022" y="127714"/>
                </a:lnTo>
                <a:lnTo>
                  <a:pt x="124960" y="24691"/>
                </a:lnTo>
                <a:cubicBezTo>
                  <a:pt x="128290" y="20111"/>
                  <a:pt x="134695" y="19087"/>
                  <a:pt x="139275" y="22417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57" name="Text 55"/>
          <p:cNvSpPr/>
          <p:nvPr/>
        </p:nvSpPr>
        <p:spPr>
          <a:xfrm>
            <a:off x="11342406" y="4842836"/>
            <a:ext cx="1733349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力导向布局 · 社区着色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32942" y="5451850"/>
            <a:ext cx="4954098" cy="1756772"/>
          </a:xfrm>
          <a:custGeom>
            <a:avLst/>
            <a:gdLst/>
            <a:ahLst/>
            <a:cxnLst/>
            <a:rect l="l" t="t" r="r" b="b"/>
            <a:pathLst>
              <a:path w="4954098" h="1756772">
                <a:moveTo>
                  <a:pt x="46847" y="0"/>
                </a:moveTo>
                <a:lnTo>
                  <a:pt x="4813556" y="0"/>
                </a:lnTo>
                <a:cubicBezTo>
                  <a:pt x="4891175" y="0"/>
                  <a:pt x="4954098" y="62923"/>
                  <a:pt x="4954098" y="140542"/>
                </a:cubicBezTo>
                <a:lnTo>
                  <a:pt x="4954098" y="1616231"/>
                </a:lnTo>
                <a:cubicBezTo>
                  <a:pt x="4954098" y="1693850"/>
                  <a:pt x="4891175" y="1756772"/>
                  <a:pt x="4813556" y="1756772"/>
                </a:cubicBez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74"/>
                  <a:pt x="20974" y="0"/>
                  <a:pt x="4684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9" name="Shape 57"/>
          <p:cNvSpPr/>
          <p:nvPr/>
        </p:nvSpPr>
        <p:spPr>
          <a:xfrm>
            <a:off x="10832942" y="5451850"/>
            <a:ext cx="46847" cy="1756772"/>
          </a:xfrm>
          <a:custGeom>
            <a:avLst/>
            <a:gdLst/>
            <a:ahLst/>
            <a:cxnLst/>
            <a:rect l="l" t="t" r="r" b="b"/>
            <a:pathLst>
              <a:path w="46847" h="1756772">
                <a:moveTo>
                  <a:pt x="46847" y="0"/>
                </a:moveTo>
                <a:lnTo>
                  <a:pt x="46847" y="0"/>
                </a:lnTo>
                <a:lnTo>
                  <a:pt x="46847" y="1756772"/>
                </a:ln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60" name="Shape 58"/>
          <p:cNvSpPr/>
          <p:nvPr/>
        </p:nvSpPr>
        <p:spPr>
          <a:xfrm>
            <a:off x="11073034" y="5697798"/>
            <a:ext cx="210813" cy="210813"/>
          </a:xfrm>
          <a:custGeom>
            <a:avLst/>
            <a:gdLst/>
            <a:ahLst/>
            <a:cxnLst/>
            <a:rect l="l" t="t" r="r" b="b"/>
            <a:pathLst>
              <a:path w="210813" h="210813">
                <a:moveTo>
                  <a:pt x="13176" y="13176"/>
                </a:moveTo>
                <a:cubicBezTo>
                  <a:pt x="20464" y="13176"/>
                  <a:pt x="26352" y="19064"/>
                  <a:pt x="26352" y="26352"/>
                </a:cubicBezTo>
                <a:lnTo>
                  <a:pt x="26352" y="164697"/>
                </a:lnTo>
                <a:cubicBezTo>
                  <a:pt x="26352" y="168321"/>
                  <a:pt x="29316" y="171285"/>
                  <a:pt x="32939" y="171285"/>
                </a:cubicBezTo>
                <a:lnTo>
                  <a:pt x="197637" y="171285"/>
                </a:lnTo>
                <a:cubicBezTo>
                  <a:pt x="204925" y="171285"/>
                  <a:pt x="210813" y="177173"/>
                  <a:pt x="210813" y="184461"/>
                </a:cubicBezTo>
                <a:cubicBezTo>
                  <a:pt x="210813" y="191749"/>
                  <a:pt x="204925" y="197637"/>
                  <a:pt x="197637" y="197637"/>
                </a:cubicBezTo>
                <a:lnTo>
                  <a:pt x="32939" y="197637"/>
                </a:lnTo>
                <a:cubicBezTo>
                  <a:pt x="14740" y="197637"/>
                  <a:pt x="0" y="182896"/>
                  <a:pt x="0" y="164697"/>
                </a:cubicBezTo>
                <a:lnTo>
                  <a:pt x="0" y="26352"/>
                </a:lnTo>
                <a:cubicBezTo>
                  <a:pt x="0" y="19064"/>
                  <a:pt x="5888" y="13176"/>
                  <a:pt x="13176" y="13176"/>
                </a:cubicBezTo>
                <a:close/>
                <a:moveTo>
                  <a:pt x="52703" y="39527"/>
                </a:moveTo>
                <a:cubicBezTo>
                  <a:pt x="52703" y="32240"/>
                  <a:pt x="58591" y="26352"/>
                  <a:pt x="65879" y="26352"/>
                </a:cubicBezTo>
                <a:lnTo>
                  <a:pt x="144934" y="26352"/>
                </a:lnTo>
                <a:cubicBezTo>
                  <a:pt x="152222" y="26352"/>
                  <a:pt x="158110" y="32240"/>
                  <a:pt x="158110" y="39527"/>
                </a:cubicBezTo>
                <a:cubicBezTo>
                  <a:pt x="158110" y="46815"/>
                  <a:pt x="152222" y="52703"/>
                  <a:pt x="144934" y="52703"/>
                </a:cubicBezTo>
                <a:lnTo>
                  <a:pt x="65879" y="52703"/>
                </a:lnTo>
                <a:cubicBezTo>
                  <a:pt x="58591" y="52703"/>
                  <a:pt x="52703" y="46815"/>
                  <a:pt x="52703" y="39527"/>
                </a:cubicBezTo>
                <a:close/>
                <a:moveTo>
                  <a:pt x="65879" y="72467"/>
                </a:moveTo>
                <a:lnTo>
                  <a:pt x="118582" y="72467"/>
                </a:lnTo>
                <a:cubicBezTo>
                  <a:pt x="125870" y="72467"/>
                  <a:pt x="131758" y="78355"/>
                  <a:pt x="131758" y="85643"/>
                </a:cubicBezTo>
                <a:cubicBezTo>
                  <a:pt x="131758" y="92931"/>
                  <a:pt x="125870" y="98818"/>
                  <a:pt x="118582" y="98818"/>
                </a:cubicBezTo>
                <a:lnTo>
                  <a:pt x="65879" y="98818"/>
                </a:lnTo>
                <a:cubicBezTo>
                  <a:pt x="58591" y="98818"/>
                  <a:pt x="52703" y="92931"/>
                  <a:pt x="52703" y="85643"/>
                </a:cubicBezTo>
                <a:cubicBezTo>
                  <a:pt x="52703" y="78355"/>
                  <a:pt x="58591" y="72467"/>
                  <a:pt x="65879" y="72467"/>
                </a:cubicBezTo>
                <a:close/>
                <a:moveTo>
                  <a:pt x="65879" y="118582"/>
                </a:moveTo>
                <a:lnTo>
                  <a:pt x="171285" y="118582"/>
                </a:lnTo>
                <a:cubicBezTo>
                  <a:pt x="178573" y="118582"/>
                  <a:pt x="184461" y="124470"/>
                  <a:pt x="184461" y="131758"/>
                </a:cubicBezTo>
                <a:cubicBezTo>
                  <a:pt x="184461" y="139046"/>
                  <a:pt x="178573" y="144934"/>
                  <a:pt x="171285" y="144934"/>
                </a:cubicBezTo>
                <a:lnTo>
                  <a:pt x="65879" y="144934"/>
                </a:lnTo>
                <a:cubicBezTo>
                  <a:pt x="58591" y="144934"/>
                  <a:pt x="52703" y="139046"/>
                  <a:pt x="52703" y="131758"/>
                </a:cubicBezTo>
                <a:cubicBezTo>
                  <a:pt x="52703" y="124470"/>
                  <a:pt x="58591" y="118582"/>
                  <a:pt x="65879" y="118582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61" name="Text 59"/>
          <p:cNvSpPr/>
          <p:nvPr/>
        </p:nvSpPr>
        <p:spPr>
          <a:xfrm>
            <a:off x="11313126" y="5639239"/>
            <a:ext cx="4391931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DataEase大屏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43755" y="6107712"/>
            <a:ext cx="4637879" cy="538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构建多维度Dashboard，集成图表、指标卡、时间轴，实现一站式健康度监控。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077426" y="6816277"/>
            <a:ext cx="143470" cy="163965"/>
          </a:xfrm>
          <a:custGeom>
            <a:avLst/>
            <a:gdLst/>
            <a:ahLst/>
            <a:cxnLst/>
            <a:rect l="l" t="t" r="r" b="b"/>
            <a:pathLst>
              <a:path w="143470" h="163965">
                <a:moveTo>
                  <a:pt x="139243" y="22449"/>
                </a:moveTo>
                <a:cubicBezTo>
                  <a:pt x="143822" y="25780"/>
                  <a:pt x="144847" y="32185"/>
                  <a:pt x="141516" y="36764"/>
                </a:cubicBezTo>
                <a:lnTo>
                  <a:pt x="59534" y="149490"/>
                </a:lnTo>
                <a:cubicBezTo>
                  <a:pt x="57772" y="151924"/>
                  <a:pt x="55050" y="153429"/>
                  <a:pt x="52040" y="153686"/>
                </a:cubicBezTo>
                <a:cubicBezTo>
                  <a:pt x="49030" y="153942"/>
                  <a:pt x="46115" y="152821"/>
                  <a:pt x="44002" y="150707"/>
                </a:cubicBezTo>
                <a:lnTo>
                  <a:pt x="3010" y="109716"/>
                </a:lnTo>
                <a:cubicBezTo>
                  <a:pt x="-993" y="105713"/>
                  <a:pt x="-993" y="99212"/>
                  <a:pt x="3010" y="95209"/>
                </a:cubicBezTo>
                <a:cubicBezTo>
                  <a:pt x="7013" y="91206"/>
                  <a:pt x="13514" y="91206"/>
                  <a:pt x="17517" y="95209"/>
                </a:cubicBezTo>
                <a:lnTo>
                  <a:pt x="50022" y="127714"/>
                </a:lnTo>
                <a:lnTo>
                  <a:pt x="124960" y="24691"/>
                </a:lnTo>
                <a:cubicBezTo>
                  <a:pt x="128290" y="20111"/>
                  <a:pt x="134695" y="19087"/>
                  <a:pt x="139275" y="22417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64" name="Text 62"/>
          <p:cNvSpPr/>
          <p:nvPr/>
        </p:nvSpPr>
        <p:spPr>
          <a:xfrm>
            <a:off x="11342406" y="6781141"/>
            <a:ext cx="1897314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零代码配置 · 拖拽式布局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832942" y="7390156"/>
            <a:ext cx="4954098" cy="1756772"/>
          </a:xfrm>
          <a:custGeom>
            <a:avLst/>
            <a:gdLst/>
            <a:ahLst/>
            <a:cxnLst/>
            <a:rect l="l" t="t" r="r" b="b"/>
            <a:pathLst>
              <a:path w="4954098" h="1756772">
                <a:moveTo>
                  <a:pt x="46847" y="0"/>
                </a:moveTo>
                <a:lnTo>
                  <a:pt x="4813556" y="0"/>
                </a:lnTo>
                <a:cubicBezTo>
                  <a:pt x="4891175" y="0"/>
                  <a:pt x="4954098" y="62923"/>
                  <a:pt x="4954098" y="140542"/>
                </a:cubicBezTo>
                <a:lnTo>
                  <a:pt x="4954098" y="1616231"/>
                </a:lnTo>
                <a:cubicBezTo>
                  <a:pt x="4954098" y="1693850"/>
                  <a:pt x="4891175" y="1756772"/>
                  <a:pt x="4813556" y="1756772"/>
                </a:cubicBez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74"/>
                  <a:pt x="20974" y="0"/>
                  <a:pt x="4684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66" name="Shape 64"/>
          <p:cNvSpPr/>
          <p:nvPr/>
        </p:nvSpPr>
        <p:spPr>
          <a:xfrm>
            <a:off x="10832942" y="7390156"/>
            <a:ext cx="46847" cy="1756772"/>
          </a:xfrm>
          <a:custGeom>
            <a:avLst/>
            <a:gdLst/>
            <a:ahLst/>
            <a:cxnLst/>
            <a:rect l="l" t="t" r="r" b="b"/>
            <a:pathLst>
              <a:path w="46847" h="1756772">
                <a:moveTo>
                  <a:pt x="46847" y="0"/>
                </a:moveTo>
                <a:lnTo>
                  <a:pt x="46847" y="0"/>
                </a:lnTo>
                <a:lnTo>
                  <a:pt x="46847" y="1756772"/>
                </a:lnTo>
                <a:lnTo>
                  <a:pt x="46847" y="1756772"/>
                </a:lnTo>
                <a:cubicBezTo>
                  <a:pt x="20974" y="1756772"/>
                  <a:pt x="0" y="1735798"/>
                  <a:pt x="0" y="1709925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7" name="Shape 65"/>
          <p:cNvSpPr/>
          <p:nvPr/>
        </p:nvSpPr>
        <p:spPr>
          <a:xfrm>
            <a:off x="11073034" y="7636104"/>
            <a:ext cx="210813" cy="210813"/>
          </a:xfrm>
          <a:custGeom>
            <a:avLst/>
            <a:gdLst/>
            <a:ahLst/>
            <a:cxnLst/>
            <a:rect l="l" t="t" r="r" b="b"/>
            <a:pathLst>
              <a:path w="210813" h="210813">
                <a:moveTo>
                  <a:pt x="26352" y="13176"/>
                </a:moveTo>
                <a:cubicBezTo>
                  <a:pt x="11817" y="13176"/>
                  <a:pt x="0" y="24993"/>
                  <a:pt x="0" y="39527"/>
                </a:cubicBezTo>
                <a:lnTo>
                  <a:pt x="0" y="144934"/>
                </a:lnTo>
                <a:cubicBezTo>
                  <a:pt x="0" y="159468"/>
                  <a:pt x="11817" y="171285"/>
                  <a:pt x="26352" y="171285"/>
                </a:cubicBezTo>
                <a:lnTo>
                  <a:pt x="85643" y="171285"/>
                </a:lnTo>
                <a:lnTo>
                  <a:pt x="79055" y="191049"/>
                </a:lnTo>
                <a:lnTo>
                  <a:pt x="49409" y="191049"/>
                </a:lnTo>
                <a:cubicBezTo>
                  <a:pt x="43933" y="191049"/>
                  <a:pt x="39527" y="195455"/>
                  <a:pt x="39527" y="200931"/>
                </a:cubicBezTo>
                <a:cubicBezTo>
                  <a:pt x="39527" y="206407"/>
                  <a:pt x="43933" y="210813"/>
                  <a:pt x="49409" y="210813"/>
                </a:cubicBezTo>
                <a:lnTo>
                  <a:pt x="161403" y="210813"/>
                </a:lnTo>
                <a:cubicBezTo>
                  <a:pt x="166880" y="210813"/>
                  <a:pt x="171285" y="206407"/>
                  <a:pt x="171285" y="200931"/>
                </a:cubicBezTo>
                <a:cubicBezTo>
                  <a:pt x="171285" y="195455"/>
                  <a:pt x="166880" y="191049"/>
                  <a:pt x="161403" y="191049"/>
                </a:cubicBezTo>
                <a:lnTo>
                  <a:pt x="131758" y="191049"/>
                </a:lnTo>
                <a:lnTo>
                  <a:pt x="125170" y="171285"/>
                </a:lnTo>
                <a:lnTo>
                  <a:pt x="184461" y="171285"/>
                </a:lnTo>
                <a:cubicBezTo>
                  <a:pt x="198996" y="171285"/>
                  <a:pt x="210813" y="159468"/>
                  <a:pt x="210813" y="144934"/>
                </a:cubicBezTo>
                <a:lnTo>
                  <a:pt x="210813" y="39527"/>
                </a:lnTo>
                <a:cubicBezTo>
                  <a:pt x="210813" y="24993"/>
                  <a:pt x="198996" y="13176"/>
                  <a:pt x="184461" y="13176"/>
                </a:cubicBezTo>
                <a:lnTo>
                  <a:pt x="26352" y="13176"/>
                </a:lnTo>
                <a:close/>
                <a:moveTo>
                  <a:pt x="39527" y="39527"/>
                </a:moveTo>
                <a:lnTo>
                  <a:pt x="171285" y="39527"/>
                </a:lnTo>
                <a:cubicBezTo>
                  <a:pt x="178573" y="39527"/>
                  <a:pt x="184461" y="45415"/>
                  <a:pt x="184461" y="52703"/>
                </a:cubicBezTo>
                <a:lnTo>
                  <a:pt x="184461" y="118582"/>
                </a:lnTo>
                <a:cubicBezTo>
                  <a:pt x="184461" y="125870"/>
                  <a:pt x="178573" y="131758"/>
                  <a:pt x="171285" y="131758"/>
                </a:cubicBezTo>
                <a:lnTo>
                  <a:pt x="39527" y="131758"/>
                </a:lnTo>
                <a:cubicBezTo>
                  <a:pt x="32240" y="131758"/>
                  <a:pt x="26352" y="125870"/>
                  <a:pt x="26352" y="118582"/>
                </a:cubicBezTo>
                <a:lnTo>
                  <a:pt x="26352" y="52703"/>
                </a:lnTo>
                <a:cubicBezTo>
                  <a:pt x="26352" y="45415"/>
                  <a:pt x="32240" y="39527"/>
                  <a:pt x="39527" y="39527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68" name="Text 66"/>
          <p:cNvSpPr/>
          <p:nvPr/>
        </p:nvSpPr>
        <p:spPr>
          <a:xfrm>
            <a:off x="11313126" y="7577545"/>
            <a:ext cx="4391931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Web交互界面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043755" y="8046017"/>
            <a:ext cx="4637879" cy="538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0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提供用户友好的Web界面，支持项目搜索、对比分析、自定义指标配置。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1077426" y="8754582"/>
            <a:ext cx="143470" cy="163965"/>
          </a:xfrm>
          <a:custGeom>
            <a:avLst/>
            <a:gdLst/>
            <a:ahLst/>
            <a:cxnLst/>
            <a:rect l="l" t="t" r="r" b="b"/>
            <a:pathLst>
              <a:path w="143470" h="163965">
                <a:moveTo>
                  <a:pt x="139243" y="22449"/>
                </a:moveTo>
                <a:cubicBezTo>
                  <a:pt x="143822" y="25780"/>
                  <a:pt x="144847" y="32185"/>
                  <a:pt x="141516" y="36764"/>
                </a:cubicBezTo>
                <a:lnTo>
                  <a:pt x="59534" y="149490"/>
                </a:lnTo>
                <a:cubicBezTo>
                  <a:pt x="57772" y="151924"/>
                  <a:pt x="55050" y="153429"/>
                  <a:pt x="52040" y="153686"/>
                </a:cubicBezTo>
                <a:cubicBezTo>
                  <a:pt x="49030" y="153942"/>
                  <a:pt x="46115" y="152821"/>
                  <a:pt x="44002" y="150707"/>
                </a:cubicBezTo>
                <a:lnTo>
                  <a:pt x="3010" y="109716"/>
                </a:lnTo>
                <a:cubicBezTo>
                  <a:pt x="-993" y="105713"/>
                  <a:pt x="-993" y="99212"/>
                  <a:pt x="3010" y="95209"/>
                </a:cubicBezTo>
                <a:cubicBezTo>
                  <a:pt x="7013" y="91206"/>
                  <a:pt x="13514" y="91206"/>
                  <a:pt x="17517" y="95209"/>
                </a:cubicBezTo>
                <a:lnTo>
                  <a:pt x="50022" y="127714"/>
                </a:lnTo>
                <a:lnTo>
                  <a:pt x="124960" y="24691"/>
                </a:lnTo>
                <a:cubicBezTo>
                  <a:pt x="128290" y="20111"/>
                  <a:pt x="134695" y="19087"/>
                  <a:pt x="139275" y="22417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71" name="Text 69"/>
          <p:cNvSpPr/>
          <p:nvPr/>
        </p:nvSpPr>
        <p:spPr>
          <a:xfrm>
            <a:off x="11342406" y="8719447"/>
            <a:ext cx="1733349" cy="2342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实时数据 · 多项目对比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6343" y="510660"/>
            <a:ext cx="680880" cy="680880"/>
          </a:xfrm>
          <a:custGeom>
            <a:avLst/>
            <a:gdLst/>
            <a:ahLst/>
            <a:cxnLst/>
            <a:rect l="l" t="t" r="r" b="b"/>
            <a:pathLst>
              <a:path w="680880" h="680880">
                <a:moveTo>
                  <a:pt x="97270" y="0"/>
                </a:moveTo>
                <a:lnTo>
                  <a:pt x="583609" y="0"/>
                </a:lnTo>
                <a:cubicBezTo>
                  <a:pt x="637330" y="0"/>
                  <a:pt x="680880" y="43549"/>
                  <a:pt x="680880" y="97270"/>
                </a:cubicBezTo>
                <a:lnTo>
                  <a:pt x="680880" y="583609"/>
                </a:lnTo>
                <a:cubicBezTo>
                  <a:pt x="680880" y="637330"/>
                  <a:pt x="637330" y="680880"/>
                  <a:pt x="583609" y="680880"/>
                </a:cubicBezTo>
                <a:lnTo>
                  <a:pt x="97270" y="680880"/>
                </a:lnTo>
                <a:cubicBezTo>
                  <a:pt x="43549" y="680880"/>
                  <a:pt x="0" y="637330"/>
                  <a:pt x="0" y="583609"/>
                </a:cubicBezTo>
                <a:lnTo>
                  <a:pt x="0" y="97270"/>
                </a:lnTo>
                <a:cubicBezTo>
                  <a:pt x="0" y="43549"/>
                  <a:pt x="43549" y="0"/>
                  <a:pt x="9727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" name="Shape 1"/>
          <p:cNvSpPr/>
          <p:nvPr/>
        </p:nvSpPr>
        <p:spPr>
          <a:xfrm>
            <a:off x="680880" y="705197"/>
            <a:ext cx="291806" cy="291806"/>
          </a:xfrm>
          <a:custGeom>
            <a:avLst/>
            <a:gdLst/>
            <a:ahLst/>
            <a:cxnLst/>
            <a:rect l="l" t="t" r="r" b="b"/>
            <a:pathLst>
              <a:path w="291806" h="291806">
                <a:moveTo>
                  <a:pt x="127665" y="0"/>
                </a:moveTo>
                <a:cubicBezTo>
                  <a:pt x="147784" y="0"/>
                  <a:pt x="164141" y="12254"/>
                  <a:pt x="164141" y="27357"/>
                </a:cubicBezTo>
                <a:cubicBezTo>
                  <a:pt x="164141" y="33284"/>
                  <a:pt x="161633" y="38755"/>
                  <a:pt x="157301" y="43258"/>
                </a:cubicBezTo>
                <a:cubicBezTo>
                  <a:pt x="153540" y="47190"/>
                  <a:pt x="150462" y="51978"/>
                  <a:pt x="150462" y="57449"/>
                </a:cubicBezTo>
                <a:cubicBezTo>
                  <a:pt x="150462" y="65998"/>
                  <a:pt x="157415" y="72951"/>
                  <a:pt x="165964" y="72951"/>
                </a:cubicBezTo>
                <a:lnTo>
                  <a:pt x="191497" y="72951"/>
                </a:lnTo>
                <a:cubicBezTo>
                  <a:pt x="206601" y="72951"/>
                  <a:pt x="218854" y="85205"/>
                  <a:pt x="218854" y="100308"/>
                </a:cubicBezTo>
                <a:lnTo>
                  <a:pt x="218854" y="125841"/>
                </a:lnTo>
                <a:cubicBezTo>
                  <a:pt x="218854" y="134390"/>
                  <a:pt x="225807" y="141343"/>
                  <a:pt x="234356" y="141343"/>
                </a:cubicBezTo>
                <a:cubicBezTo>
                  <a:pt x="239771" y="141343"/>
                  <a:pt x="244615" y="138266"/>
                  <a:pt x="248548" y="134504"/>
                </a:cubicBezTo>
                <a:cubicBezTo>
                  <a:pt x="253050" y="130230"/>
                  <a:pt x="258521" y="127665"/>
                  <a:pt x="264449" y="127665"/>
                </a:cubicBezTo>
                <a:cubicBezTo>
                  <a:pt x="279552" y="127665"/>
                  <a:pt x="291806" y="144022"/>
                  <a:pt x="291806" y="164141"/>
                </a:cubicBezTo>
                <a:cubicBezTo>
                  <a:pt x="291806" y="184259"/>
                  <a:pt x="279552" y="200616"/>
                  <a:pt x="264449" y="200616"/>
                </a:cubicBezTo>
                <a:cubicBezTo>
                  <a:pt x="258521" y="200616"/>
                  <a:pt x="252993" y="198109"/>
                  <a:pt x="248548" y="193777"/>
                </a:cubicBezTo>
                <a:cubicBezTo>
                  <a:pt x="244615" y="190016"/>
                  <a:pt x="239828" y="186938"/>
                  <a:pt x="234356" y="186938"/>
                </a:cubicBezTo>
                <a:cubicBezTo>
                  <a:pt x="225807" y="186938"/>
                  <a:pt x="218854" y="193891"/>
                  <a:pt x="218854" y="202440"/>
                </a:cubicBezTo>
                <a:lnTo>
                  <a:pt x="218854" y="264449"/>
                </a:lnTo>
                <a:cubicBezTo>
                  <a:pt x="218854" y="279552"/>
                  <a:pt x="206601" y="291806"/>
                  <a:pt x="191497" y="291806"/>
                </a:cubicBezTo>
                <a:lnTo>
                  <a:pt x="159125" y="291806"/>
                </a:lnTo>
                <a:cubicBezTo>
                  <a:pt x="151830" y="291806"/>
                  <a:pt x="145903" y="285878"/>
                  <a:pt x="145903" y="278583"/>
                </a:cubicBezTo>
                <a:cubicBezTo>
                  <a:pt x="145903" y="273340"/>
                  <a:pt x="149208" y="268723"/>
                  <a:pt x="153426" y="265589"/>
                </a:cubicBezTo>
                <a:cubicBezTo>
                  <a:pt x="160037" y="260630"/>
                  <a:pt x="164141" y="253791"/>
                  <a:pt x="164141" y="246211"/>
                </a:cubicBezTo>
                <a:cubicBezTo>
                  <a:pt x="164141" y="231108"/>
                  <a:pt x="147784" y="218854"/>
                  <a:pt x="127665" y="218854"/>
                </a:cubicBezTo>
                <a:cubicBezTo>
                  <a:pt x="107546" y="218854"/>
                  <a:pt x="91189" y="231108"/>
                  <a:pt x="91189" y="246211"/>
                </a:cubicBezTo>
                <a:cubicBezTo>
                  <a:pt x="91189" y="253791"/>
                  <a:pt x="95293" y="260630"/>
                  <a:pt x="101904" y="265589"/>
                </a:cubicBezTo>
                <a:cubicBezTo>
                  <a:pt x="106121" y="268723"/>
                  <a:pt x="109427" y="273283"/>
                  <a:pt x="109427" y="278583"/>
                </a:cubicBezTo>
                <a:cubicBezTo>
                  <a:pt x="109427" y="285878"/>
                  <a:pt x="103500" y="291806"/>
                  <a:pt x="96205" y="291806"/>
                </a:cubicBezTo>
                <a:lnTo>
                  <a:pt x="27357" y="291806"/>
                </a:lnTo>
                <a:cubicBezTo>
                  <a:pt x="12254" y="291806"/>
                  <a:pt x="0" y="279552"/>
                  <a:pt x="0" y="264449"/>
                </a:cubicBezTo>
                <a:lnTo>
                  <a:pt x="0" y="195601"/>
                </a:lnTo>
                <a:cubicBezTo>
                  <a:pt x="0" y="188306"/>
                  <a:pt x="5927" y="182378"/>
                  <a:pt x="13222" y="182378"/>
                </a:cubicBezTo>
                <a:cubicBezTo>
                  <a:pt x="18466" y="182378"/>
                  <a:pt x="23082" y="185684"/>
                  <a:pt x="26217" y="189902"/>
                </a:cubicBezTo>
                <a:cubicBezTo>
                  <a:pt x="31175" y="196513"/>
                  <a:pt x="38015" y="200616"/>
                  <a:pt x="45595" y="200616"/>
                </a:cubicBezTo>
                <a:cubicBezTo>
                  <a:pt x="60698" y="200616"/>
                  <a:pt x="72951" y="184259"/>
                  <a:pt x="72951" y="164141"/>
                </a:cubicBezTo>
                <a:cubicBezTo>
                  <a:pt x="72951" y="144022"/>
                  <a:pt x="60698" y="127665"/>
                  <a:pt x="45595" y="127665"/>
                </a:cubicBezTo>
                <a:cubicBezTo>
                  <a:pt x="38015" y="127665"/>
                  <a:pt x="31175" y="131768"/>
                  <a:pt x="26217" y="138380"/>
                </a:cubicBezTo>
                <a:cubicBezTo>
                  <a:pt x="23082" y="142597"/>
                  <a:pt x="18523" y="145903"/>
                  <a:pt x="13222" y="145903"/>
                </a:cubicBezTo>
                <a:cubicBezTo>
                  <a:pt x="5927" y="145903"/>
                  <a:pt x="0" y="139975"/>
                  <a:pt x="0" y="132680"/>
                </a:cubicBezTo>
                <a:lnTo>
                  <a:pt x="0" y="100308"/>
                </a:lnTo>
                <a:cubicBezTo>
                  <a:pt x="0" y="85205"/>
                  <a:pt x="12254" y="72951"/>
                  <a:pt x="27357" y="72951"/>
                </a:cubicBezTo>
                <a:lnTo>
                  <a:pt x="89365" y="72951"/>
                </a:lnTo>
                <a:cubicBezTo>
                  <a:pt x="97914" y="72951"/>
                  <a:pt x="104868" y="65998"/>
                  <a:pt x="104868" y="57449"/>
                </a:cubicBezTo>
                <a:cubicBezTo>
                  <a:pt x="104868" y="52035"/>
                  <a:pt x="101790" y="47190"/>
                  <a:pt x="98028" y="43258"/>
                </a:cubicBezTo>
                <a:cubicBezTo>
                  <a:pt x="93754" y="38755"/>
                  <a:pt x="91189" y="33284"/>
                  <a:pt x="91189" y="27357"/>
                </a:cubicBezTo>
                <a:cubicBezTo>
                  <a:pt x="91189" y="12254"/>
                  <a:pt x="107546" y="0"/>
                  <a:pt x="12766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313125" y="486343"/>
            <a:ext cx="2626250" cy="5836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95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功能模块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313125" y="1167222"/>
            <a:ext cx="1556296" cy="48634"/>
          </a:xfrm>
          <a:custGeom>
            <a:avLst/>
            <a:gdLst/>
            <a:ahLst/>
            <a:cxnLst/>
            <a:rect l="l" t="t" r="r" b="b"/>
            <a:pathLst>
              <a:path w="1556296" h="48634">
                <a:moveTo>
                  <a:pt x="0" y="0"/>
                </a:moveTo>
                <a:lnTo>
                  <a:pt x="1556296" y="0"/>
                </a:lnTo>
                <a:lnTo>
                  <a:pt x="1556296" y="48634"/>
                </a:lnTo>
                <a:lnTo>
                  <a:pt x="0" y="48634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6" name="Shape 4"/>
          <p:cNvSpPr/>
          <p:nvPr/>
        </p:nvSpPr>
        <p:spPr>
          <a:xfrm>
            <a:off x="486343" y="1434711"/>
            <a:ext cx="7538310" cy="3562459"/>
          </a:xfrm>
          <a:custGeom>
            <a:avLst/>
            <a:gdLst/>
            <a:ahLst/>
            <a:cxnLst/>
            <a:rect l="l" t="t" r="r" b="b"/>
            <a:pathLst>
              <a:path w="7538310" h="3562459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3416541"/>
                </a:lnTo>
                <a:cubicBezTo>
                  <a:pt x="7538310" y="3497129"/>
                  <a:pt x="7472980" y="3562459"/>
                  <a:pt x="7392391" y="3562459"/>
                </a:cubicBezTo>
                <a:lnTo>
                  <a:pt x="145918" y="3562459"/>
                </a:lnTo>
                <a:cubicBezTo>
                  <a:pt x="65330" y="3562459"/>
                  <a:pt x="0" y="3497129"/>
                  <a:pt x="0" y="3416541"/>
                </a:cubicBez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7" name="Shape 5"/>
          <p:cNvSpPr/>
          <p:nvPr/>
        </p:nvSpPr>
        <p:spPr>
          <a:xfrm>
            <a:off x="486343" y="1434711"/>
            <a:ext cx="7538310" cy="48634"/>
          </a:xfrm>
          <a:custGeom>
            <a:avLst/>
            <a:gdLst/>
            <a:ahLst/>
            <a:cxnLst/>
            <a:rect l="l" t="t" r="r" b="b"/>
            <a:pathLst>
              <a:path w="7538310" h="48634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48634"/>
                </a:lnTo>
                <a:lnTo>
                  <a:pt x="0" y="48634"/>
                </a:ln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Shape 6"/>
          <p:cNvSpPr/>
          <p:nvPr/>
        </p:nvSpPr>
        <p:spPr>
          <a:xfrm>
            <a:off x="680880" y="1653565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9" name="Text 7"/>
          <p:cNvSpPr/>
          <p:nvPr/>
        </p:nvSpPr>
        <p:spPr>
          <a:xfrm>
            <a:off x="915312" y="1750833"/>
            <a:ext cx="255330" cy="3890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10393" y="1775150"/>
            <a:ext cx="2310127" cy="340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项目健康度评分模块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1276" y="2431713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95877" y="-1069"/>
                </a:moveTo>
                <a:cubicBezTo>
                  <a:pt x="104340" y="-5942"/>
                  <a:pt x="114770" y="-5942"/>
                  <a:pt x="123234" y="-1069"/>
                </a:cubicBezTo>
                <a:lnTo>
                  <a:pt x="198422" y="42318"/>
                </a:lnTo>
                <a:cubicBezTo>
                  <a:pt x="206886" y="47190"/>
                  <a:pt x="212100" y="56252"/>
                  <a:pt x="212100" y="65998"/>
                </a:cubicBezTo>
                <a:lnTo>
                  <a:pt x="212100" y="152770"/>
                </a:lnTo>
                <a:cubicBezTo>
                  <a:pt x="212100" y="162559"/>
                  <a:pt x="206886" y="171578"/>
                  <a:pt x="198422" y="176451"/>
                </a:cubicBezTo>
                <a:lnTo>
                  <a:pt x="123234" y="219923"/>
                </a:lnTo>
                <a:cubicBezTo>
                  <a:pt x="114770" y="224796"/>
                  <a:pt x="104340" y="224796"/>
                  <a:pt x="95877" y="219923"/>
                </a:cubicBezTo>
                <a:lnTo>
                  <a:pt x="20731" y="176537"/>
                </a:lnTo>
                <a:cubicBezTo>
                  <a:pt x="12268" y="171664"/>
                  <a:pt x="7053" y="162602"/>
                  <a:pt x="7053" y="152856"/>
                </a:cubicBezTo>
                <a:lnTo>
                  <a:pt x="7053" y="66084"/>
                </a:lnTo>
                <a:cubicBezTo>
                  <a:pt x="7053" y="56295"/>
                  <a:pt x="12268" y="47276"/>
                  <a:pt x="20731" y="42403"/>
                </a:cubicBezTo>
                <a:lnTo>
                  <a:pt x="95877" y="-1069"/>
                </a:lnTo>
                <a:close/>
                <a:moveTo>
                  <a:pt x="184701" y="152813"/>
                </a:moveTo>
                <a:lnTo>
                  <a:pt x="184701" y="81814"/>
                </a:lnTo>
                <a:lnTo>
                  <a:pt x="123234" y="117292"/>
                </a:lnTo>
                <a:lnTo>
                  <a:pt x="123234" y="188292"/>
                </a:lnTo>
                <a:lnTo>
                  <a:pt x="184701" y="152813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12" name="Text 10"/>
          <p:cNvSpPr/>
          <p:nvPr/>
        </p:nvSpPr>
        <p:spPr>
          <a:xfrm>
            <a:off x="1100350" y="2383079"/>
            <a:ext cx="5507829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多维度指标计算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00350" y="2723518"/>
            <a:ext cx="5495671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整合活跃度、贡献者、响应效率等20+指标，构建全面健康度评分体系。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1276" y="3331197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05219" y="82070"/>
                </a:moveTo>
                <a:lnTo>
                  <a:pt x="208595" y="82070"/>
                </a:lnTo>
                <a:cubicBezTo>
                  <a:pt x="214280" y="82070"/>
                  <a:pt x="218854" y="77497"/>
                  <a:pt x="218854" y="71812"/>
                </a:cubicBezTo>
                <a:lnTo>
                  <a:pt x="218854" y="10259"/>
                </a:lnTo>
                <a:cubicBezTo>
                  <a:pt x="218854" y="6113"/>
                  <a:pt x="216375" y="2351"/>
                  <a:pt x="212528" y="769"/>
                </a:cubicBezTo>
                <a:cubicBezTo>
                  <a:pt x="208681" y="-812"/>
                  <a:pt x="204278" y="85"/>
                  <a:pt x="201329" y="2992"/>
                </a:cubicBezTo>
                <a:lnTo>
                  <a:pt x="179230" y="25134"/>
                </a:lnTo>
                <a:cubicBezTo>
                  <a:pt x="160294" y="9447"/>
                  <a:pt x="135929" y="0"/>
                  <a:pt x="109427" y="0"/>
                </a:cubicBezTo>
                <a:cubicBezTo>
                  <a:pt x="54286" y="0"/>
                  <a:pt x="8677" y="40779"/>
                  <a:pt x="1111" y="93825"/>
                </a:cubicBezTo>
                <a:cubicBezTo>
                  <a:pt x="43" y="101306"/>
                  <a:pt x="5215" y="108230"/>
                  <a:pt x="12695" y="109299"/>
                </a:cubicBezTo>
                <a:cubicBezTo>
                  <a:pt x="20176" y="110367"/>
                  <a:pt x="27100" y="105153"/>
                  <a:pt x="28169" y="97715"/>
                </a:cubicBezTo>
                <a:cubicBezTo>
                  <a:pt x="33854" y="57919"/>
                  <a:pt x="68093" y="27357"/>
                  <a:pt x="109427" y="27357"/>
                </a:cubicBezTo>
                <a:cubicBezTo>
                  <a:pt x="128406" y="27357"/>
                  <a:pt x="145846" y="33769"/>
                  <a:pt x="159738" y="44583"/>
                </a:cubicBezTo>
                <a:lnTo>
                  <a:pt x="139776" y="64545"/>
                </a:lnTo>
                <a:cubicBezTo>
                  <a:pt x="136827" y="67494"/>
                  <a:pt x="135972" y="71897"/>
                  <a:pt x="137553" y="75744"/>
                </a:cubicBezTo>
                <a:cubicBezTo>
                  <a:pt x="139135" y="79591"/>
                  <a:pt x="142896" y="82070"/>
                  <a:pt x="147043" y="82070"/>
                </a:cubicBezTo>
                <a:lnTo>
                  <a:pt x="205219" y="82070"/>
                </a:lnTo>
                <a:close/>
                <a:moveTo>
                  <a:pt x="217786" y="125029"/>
                </a:moveTo>
                <a:cubicBezTo>
                  <a:pt x="218854" y="117549"/>
                  <a:pt x="213639" y="110624"/>
                  <a:pt x="206202" y="109555"/>
                </a:cubicBezTo>
                <a:cubicBezTo>
                  <a:pt x="198764" y="108487"/>
                  <a:pt x="191797" y="113702"/>
                  <a:pt x="190728" y="121139"/>
                </a:cubicBezTo>
                <a:cubicBezTo>
                  <a:pt x="185043" y="160892"/>
                  <a:pt x="150804" y="191455"/>
                  <a:pt x="109470" y="191455"/>
                </a:cubicBezTo>
                <a:cubicBezTo>
                  <a:pt x="90491" y="191455"/>
                  <a:pt x="73051" y="185043"/>
                  <a:pt x="59159" y="174228"/>
                </a:cubicBezTo>
                <a:lnTo>
                  <a:pt x="79078" y="154309"/>
                </a:lnTo>
                <a:cubicBezTo>
                  <a:pt x="82028" y="151360"/>
                  <a:pt x="82882" y="146957"/>
                  <a:pt x="81301" y="143110"/>
                </a:cubicBezTo>
                <a:cubicBezTo>
                  <a:pt x="79719" y="139263"/>
                  <a:pt x="75958" y="136784"/>
                  <a:pt x="71812" y="136784"/>
                </a:cubicBezTo>
                <a:lnTo>
                  <a:pt x="10259" y="136784"/>
                </a:lnTo>
                <a:cubicBezTo>
                  <a:pt x="4574" y="136784"/>
                  <a:pt x="0" y="141358"/>
                  <a:pt x="0" y="147043"/>
                </a:cubicBezTo>
                <a:lnTo>
                  <a:pt x="0" y="208595"/>
                </a:lnTo>
                <a:cubicBezTo>
                  <a:pt x="0" y="212742"/>
                  <a:pt x="2479" y="216503"/>
                  <a:pt x="6326" y="218085"/>
                </a:cubicBezTo>
                <a:cubicBezTo>
                  <a:pt x="10173" y="219666"/>
                  <a:pt x="14576" y="218769"/>
                  <a:pt x="17525" y="215862"/>
                </a:cubicBezTo>
                <a:lnTo>
                  <a:pt x="39667" y="193720"/>
                </a:lnTo>
                <a:cubicBezTo>
                  <a:pt x="58561" y="209408"/>
                  <a:pt x="82925" y="218854"/>
                  <a:pt x="109427" y="218854"/>
                </a:cubicBezTo>
                <a:cubicBezTo>
                  <a:pt x="164568" y="218854"/>
                  <a:pt x="210177" y="178075"/>
                  <a:pt x="217743" y="12502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5" name="Text 13"/>
          <p:cNvSpPr/>
          <p:nvPr/>
        </p:nvSpPr>
        <p:spPr>
          <a:xfrm>
            <a:off x="1100350" y="3282563"/>
            <a:ext cx="486342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实时评分更新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00350" y="3623003"/>
            <a:ext cx="485126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基于最新数据动态调整评分，确保评估结果的时效性与准确性。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1276" y="4230676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7357" y="27357"/>
                </a:moveTo>
                <a:cubicBezTo>
                  <a:pt x="27357" y="19791"/>
                  <a:pt x="21244" y="13678"/>
                  <a:pt x="13678" y="13678"/>
                </a:cubicBezTo>
                <a:cubicBezTo>
                  <a:pt x="6113" y="13678"/>
                  <a:pt x="0" y="19791"/>
                  <a:pt x="0" y="27357"/>
                </a:cubicBezTo>
                <a:lnTo>
                  <a:pt x="0" y="170980"/>
                </a:lnTo>
                <a:cubicBezTo>
                  <a:pt x="0" y="189873"/>
                  <a:pt x="15303" y="205176"/>
                  <a:pt x="34196" y="205176"/>
                </a:cubicBezTo>
                <a:lnTo>
                  <a:pt x="205176" y="205176"/>
                </a:lnTo>
                <a:cubicBezTo>
                  <a:pt x="212742" y="205176"/>
                  <a:pt x="218854" y="199063"/>
                  <a:pt x="218854" y="191497"/>
                </a:cubicBezTo>
                <a:cubicBezTo>
                  <a:pt x="218854" y="183932"/>
                  <a:pt x="212742" y="177819"/>
                  <a:pt x="205176" y="177819"/>
                </a:cubicBezTo>
                <a:lnTo>
                  <a:pt x="34196" y="177819"/>
                </a:lnTo>
                <a:cubicBezTo>
                  <a:pt x="30434" y="177819"/>
                  <a:pt x="27357" y="174741"/>
                  <a:pt x="27357" y="170980"/>
                </a:cubicBezTo>
                <a:lnTo>
                  <a:pt x="27357" y="27357"/>
                </a:lnTo>
                <a:close/>
                <a:moveTo>
                  <a:pt x="201158" y="64374"/>
                </a:moveTo>
                <a:cubicBezTo>
                  <a:pt x="206501" y="59031"/>
                  <a:pt x="206501" y="50354"/>
                  <a:pt x="201158" y="45010"/>
                </a:cubicBezTo>
                <a:cubicBezTo>
                  <a:pt x="195815" y="39667"/>
                  <a:pt x="187137" y="39667"/>
                  <a:pt x="181794" y="45010"/>
                </a:cubicBezTo>
                <a:lnTo>
                  <a:pt x="136784" y="90064"/>
                </a:lnTo>
                <a:lnTo>
                  <a:pt x="112248" y="65571"/>
                </a:lnTo>
                <a:cubicBezTo>
                  <a:pt x="106905" y="60228"/>
                  <a:pt x="98228" y="60228"/>
                  <a:pt x="92885" y="65571"/>
                </a:cubicBezTo>
                <a:lnTo>
                  <a:pt x="51850" y="106606"/>
                </a:lnTo>
                <a:cubicBezTo>
                  <a:pt x="46507" y="111949"/>
                  <a:pt x="46507" y="120626"/>
                  <a:pt x="51850" y="125969"/>
                </a:cubicBezTo>
                <a:cubicBezTo>
                  <a:pt x="57193" y="131312"/>
                  <a:pt x="65870" y="131312"/>
                  <a:pt x="71213" y="125969"/>
                </a:cubicBezTo>
                <a:lnTo>
                  <a:pt x="102588" y="94595"/>
                </a:lnTo>
                <a:lnTo>
                  <a:pt x="127123" y="119130"/>
                </a:lnTo>
                <a:cubicBezTo>
                  <a:pt x="132467" y="124473"/>
                  <a:pt x="141144" y="124473"/>
                  <a:pt x="146487" y="119130"/>
                </a:cubicBezTo>
                <a:lnTo>
                  <a:pt x="201200" y="64417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18" name="Text 16"/>
          <p:cNvSpPr/>
          <p:nvPr/>
        </p:nvSpPr>
        <p:spPr>
          <a:xfrm>
            <a:off x="1100350" y="4182041"/>
            <a:ext cx="452298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历史趋势分析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00350" y="4522481"/>
            <a:ext cx="451082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提供健康度历史曲线，帮助理解项目健康状态的演变过程。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6343" y="5212480"/>
            <a:ext cx="7538310" cy="3562459"/>
          </a:xfrm>
          <a:custGeom>
            <a:avLst/>
            <a:gdLst/>
            <a:ahLst/>
            <a:cxnLst/>
            <a:rect l="l" t="t" r="r" b="b"/>
            <a:pathLst>
              <a:path w="7538310" h="3562459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3416541"/>
                </a:lnTo>
                <a:cubicBezTo>
                  <a:pt x="7538310" y="3497129"/>
                  <a:pt x="7472980" y="3562459"/>
                  <a:pt x="7392391" y="3562459"/>
                </a:cubicBezTo>
                <a:lnTo>
                  <a:pt x="145918" y="3562459"/>
                </a:lnTo>
                <a:cubicBezTo>
                  <a:pt x="65330" y="3562459"/>
                  <a:pt x="0" y="3497129"/>
                  <a:pt x="0" y="3416541"/>
                </a:cubicBez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1" name="Shape 19"/>
          <p:cNvSpPr/>
          <p:nvPr/>
        </p:nvSpPr>
        <p:spPr>
          <a:xfrm>
            <a:off x="486343" y="5212480"/>
            <a:ext cx="7538310" cy="48634"/>
          </a:xfrm>
          <a:custGeom>
            <a:avLst/>
            <a:gdLst/>
            <a:ahLst/>
            <a:cxnLst/>
            <a:rect l="l" t="t" r="r" b="b"/>
            <a:pathLst>
              <a:path w="7538310" h="48634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48634"/>
                </a:lnTo>
                <a:lnTo>
                  <a:pt x="0" y="48634"/>
                </a:ln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2" name="Shape 20"/>
          <p:cNvSpPr/>
          <p:nvPr/>
        </p:nvSpPr>
        <p:spPr>
          <a:xfrm>
            <a:off x="680880" y="5431334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3" name="Text 21"/>
          <p:cNvSpPr/>
          <p:nvPr/>
        </p:nvSpPr>
        <p:spPr>
          <a:xfrm>
            <a:off x="886815" y="5528602"/>
            <a:ext cx="316123" cy="3890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10393" y="5552919"/>
            <a:ext cx="1580613" cy="340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智能预测模块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11276" y="6209482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3678" y="13678"/>
                </a:moveTo>
                <a:cubicBezTo>
                  <a:pt x="21244" y="13678"/>
                  <a:pt x="27357" y="19791"/>
                  <a:pt x="27357" y="27357"/>
                </a:cubicBezTo>
                <a:lnTo>
                  <a:pt x="27357" y="170980"/>
                </a:lnTo>
                <a:cubicBezTo>
                  <a:pt x="27357" y="174741"/>
                  <a:pt x="30434" y="177819"/>
                  <a:pt x="34196" y="177819"/>
                </a:cubicBezTo>
                <a:lnTo>
                  <a:pt x="205176" y="177819"/>
                </a:lnTo>
                <a:cubicBezTo>
                  <a:pt x="212742" y="177819"/>
                  <a:pt x="218854" y="183932"/>
                  <a:pt x="218854" y="191497"/>
                </a:cubicBezTo>
                <a:cubicBezTo>
                  <a:pt x="218854" y="199063"/>
                  <a:pt x="212742" y="205176"/>
                  <a:pt x="205176" y="205176"/>
                </a:cubicBezTo>
                <a:lnTo>
                  <a:pt x="34196" y="205176"/>
                </a:lnTo>
                <a:cubicBezTo>
                  <a:pt x="15303" y="205176"/>
                  <a:pt x="0" y="189873"/>
                  <a:pt x="0" y="170980"/>
                </a:cubicBezTo>
                <a:lnTo>
                  <a:pt x="0" y="27357"/>
                </a:lnTo>
                <a:cubicBezTo>
                  <a:pt x="0" y="19791"/>
                  <a:pt x="6113" y="13678"/>
                  <a:pt x="13678" y="13678"/>
                </a:cubicBezTo>
                <a:close/>
                <a:moveTo>
                  <a:pt x="102588" y="41035"/>
                </a:moveTo>
                <a:cubicBezTo>
                  <a:pt x="105452" y="41035"/>
                  <a:pt x="108187" y="42232"/>
                  <a:pt x="110154" y="44369"/>
                </a:cubicBezTo>
                <a:lnTo>
                  <a:pt x="140545" y="77497"/>
                </a:lnTo>
                <a:lnTo>
                  <a:pt x="160294" y="57706"/>
                </a:lnTo>
                <a:cubicBezTo>
                  <a:pt x="164312" y="53688"/>
                  <a:pt x="170809" y="53688"/>
                  <a:pt x="174784" y="57706"/>
                </a:cubicBezTo>
                <a:lnTo>
                  <a:pt x="202141" y="85062"/>
                </a:lnTo>
                <a:cubicBezTo>
                  <a:pt x="204064" y="86986"/>
                  <a:pt x="205133" y="89593"/>
                  <a:pt x="205133" y="92329"/>
                </a:cubicBezTo>
                <a:lnTo>
                  <a:pt x="205133" y="140203"/>
                </a:lnTo>
                <a:cubicBezTo>
                  <a:pt x="205133" y="145889"/>
                  <a:pt x="200559" y="150462"/>
                  <a:pt x="194874" y="150462"/>
                </a:cubicBezTo>
                <a:lnTo>
                  <a:pt x="64930" y="150462"/>
                </a:lnTo>
                <a:cubicBezTo>
                  <a:pt x="59245" y="150462"/>
                  <a:pt x="54671" y="145889"/>
                  <a:pt x="54671" y="140203"/>
                </a:cubicBezTo>
                <a:lnTo>
                  <a:pt x="54671" y="92329"/>
                </a:lnTo>
                <a:cubicBezTo>
                  <a:pt x="54671" y="89764"/>
                  <a:pt x="55654" y="87285"/>
                  <a:pt x="57364" y="85404"/>
                </a:cubicBezTo>
                <a:lnTo>
                  <a:pt x="94979" y="44369"/>
                </a:lnTo>
                <a:cubicBezTo>
                  <a:pt x="96903" y="42232"/>
                  <a:pt x="99681" y="41035"/>
                  <a:pt x="102545" y="41035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6" name="Text 24"/>
          <p:cNvSpPr/>
          <p:nvPr/>
        </p:nvSpPr>
        <p:spPr>
          <a:xfrm>
            <a:off x="1100350" y="6160848"/>
            <a:ext cx="4972853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活跃度趋势预测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00350" y="6501287"/>
            <a:ext cx="4960694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基于LSTM模型预测未来活跃度变化，提前识别增长或衰退趋势。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11276" y="7108960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09427" y="0"/>
                </a:moveTo>
                <a:cubicBezTo>
                  <a:pt x="115711" y="0"/>
                  <a:pt x="121481" y="3462"/>
                  <a:pt x="124473" y="8976"/>
                </a:cubicBezTo>
                <a:lnTo>
                  <a:pt x="216802" y="179956"/>
                </a:lnTo>
                <a:cubicBezTo>
                  <a:pt x="219666" y="185257"/>
                  <a:pt x="219538" y="191668"/>
                  <a:pt x="216460" y="196841"/>
                </a:cubicBezTo>
                <a:cubicBezTo>
                  <a:pt x="213383" y="202013"/>
                  <a:pt x="207783" y="205176"/>
                  <a:pt x="201756" y="205176"/>
                </a:cubicBezTo>
                <a:lnTo>
                  <a:pt x="17098" y="205176"/>
                </a:lnTo>
                <a:cubicBezTo>
                  <a:pt x="11071" y="205176"/>
                  <a:pt x="5514" y="202013"/>
                  <a:pt x="2394" y="196841"/>
                </a:cubicBezTo>
                <a:cubicBezTo>
                  <a:pt x="-727" y="191668"/>
                  <a:pt x="-812" y="185257"/>
                  <a:pt x="2052" y="179956"/>
                </a:cubicBezTo>
                <a:lnTo>
                  <a:pt x="94381" y="8976"/>
                </a:lnTo>
                <a:cubicBezTo>
                  <a:pt x="97373" y="3462"/>
                  <a:pt x="103144" y="0"/>
                  <a:pt x="109427" y="0"/>
                </a:cubicBezTo>
                <a:close/>
                <a:moveTo>
                  <a:pt x="109427" y="71812"/>
                </a:moveTo>
                <a:cubicBezTo>
                  <a:pt x="103742" y="71812"/>
                  <a:pt x="99168" y="76385"/>
                  <a:pt x="99168" y="82070"/>
                </a:cubicBezTo>
                <a:lnTo>
                  <a:pt x="99168" y="129945"/>
                </a:lnTo>
                <a:cubicBezTo>
                  <a:pt x="99168" y="135630"/>
                  <a:pt x="103742" y="140203"/>
                  <a:pt x="109427" y="140203"/>
                </a:cubicBezTo>
                <a:cubicBezTo>
                  <a:pt x="115112" y="140203"/>
                  <a:pt x="119686" y="135630"/>
                  <a:pt x="119686" y="129945"/>
                </a:cubicBezTo>
                <a:lnTo>
                  <a:pt x="119686" y="82070"/>
                </a:lnTo>
                <a:cubicBezTo>
                  <a:pt x="119686" y="76385"/>
                  <a:pt x="115112" y="71812"/>
                  <a:pt x="109427" y="71812"/>
                </a:cubicBezTo>
                <a:close/>
                <a:moveTo>
                  <a:pt x="120840" y="164141"/>
                </a:moveTo>
                <a:cubicBezTo>
                  <a:pt x="121100" y="159904"/>
                  <a:pt x="118987" y="155874"/>
                  <a:pt x="115355" y="153677"/>
                </a:cubicBezTo>
                <a:cubicBezTo>
                  <a:pt x="111724" y="151480"/>
                  <a:pt x="107173" y="151480"/>
                  <a:pt x="103542" y="153677"/>
                </a:cubicBezTo>
                <a:cubicBezTo>
                  <a:pt x="99910" y="155874"/>
                  <a:pt x="97797" y="159904"/>
                  <a:pt x="98057" y="164141"/>
                </a:cubicBezTo>
                <a:cubicBezTo>
                  <a:pt x="97797" y="168377"/>
                  <a:pt x="99910" y="172407"/>
                  <a:pt x="103542" y="174604"/>
                </a:cubicBezTo>
                <a:cubicBezTo>
                  <a:pt x="107173" y="176801"/>
                  <a:pt x="111724" y="176801"/>
                  <a:pt x="115355" y="174604"/>
                </a:cubicBezTo>
                <a:cubicBezTo>
                  <a:pt x="118987" y="172407"/>
                  <a:pt x="121100" y="168377"/>
                  <a:pt x="120840" y="164141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9" name="Text 27"/>
          <p:cNvSpPr/>
          <p:nvPr/>
        </p:nvSpPr>
        <p:spPr>
          <a:xfrm>
            <a:off x="1100350" y="7060326"/>
            <a:ext cx="452298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风险预警提示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0350" y="7400766"/>
            <a:ext cx="451082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当健康度低于阈值或关键指标异常时，自动触发预警机制。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83919" y="8008445"/>
            <a:ext cx="273568" cy="218854"/>
          </a:xfrm>
          <a:custGeom>
            <a:avLst/>
            <a:gdLst/>
            <a:ahLst/>
            <a:cxnLst/>
            <a:rect l="l" t="t" r="r" b="b"/>
            <a:pathLst>
              <a:path w="273568" h="218854">
                <a:moveTo>
                  <a:pt x="58304" y="54714"/>
                </a:moveTo>
                <a:cubicBezTo>
                  <a:pt x="58304" y="36388"/>
                  <a:pt x="68081" y="19454"/>
                  <a:pt x="83951" y="10292"/>
                </a:cubicBezTo>
                <a:cubicBezTo>
                  <a:pt x="99821" y="1129"/>
                  <a:pt x="119375" y="1129"/>
                  <a:pt x="135245" y="10292"/>
                </a:cubicBezTo>
                <a:cubicBezTo>
                  <a:pt x="151115" y="19454"/>
                  <a:pt x="160892" y="36388"/>
                  <a:pt x="160892" y="54714"/>
                </a:cubicBezTo>
                <a:cubicBezTo>
                  <a:pt x="160892" y="83023"/>
                  <a:pt x="137908" y="106007"/>
                  <a:pt x="109598" y="106007"/>
                </a:cubicBezTo>
                <a:cubicBezTo>
                  <a:pt x="81288" y="106007"/>
                  <a:pt x="58304" y="83023"/>
                  <a:pt x="58304" y="54714"/>
                </a:cubicBezTo>
                <a:close/>
                <a:moveTo>
                  <a:pt x="20689" y="206159"/>
                </a:moveTo>
                <a:cubicBezTo>
                  <a:pt x="20689" y="164055"/>
                  <a:pt x="54799" y="129945"/>
                  <a:pt x="96903" y="129945"/>
                </a:cubicBezTo>
                <a:lnTo>
                  <a:pt x="122293" y="129945"/>
                </a:lnTo>
                <a:cubicBezTo>
                  <a:pt x="164397" y="129945"/>
                  <a:pt x="198508" y="164055"/>
                  <a:pt x="198508" y="206159"/>
                </a:cubicBezTo>
                <a:cubicBezTo>
                  <a:pt x="198508" y="213169"/>
                  <a:pt x="192822" y="218854"/>
                  <a:pt x="185812" y="218854"/>
                </a:cubicBezTo>
                <a:lnTo>
                  <a:pt x="33384" y="218854"/>
                </a:lnTo>
                <a:cubicBezTo>
                  <a:pt x="26374" y="218854"/>
                  <a:pt x="20689" y="213169"/>
                  <a:pt x="20689" y="206159"/>
                </a:cubicBezTo>
                <a:close/>
                <a:moveTo>
                  <a:pt x="261727" y="53046"/>
                </a:moveTo>
                <a:cubicBezTo>
                  <a:pt x="265745" y="57065"/>
                  <a:pt x="265745" y="63562"/>
                  <a:pt x="261727" y="67537"/>
                </a:cubicBezTo>
                <a:lnTo>
                  <a:pt x="247237" y="82028"/>
                </a:lnTo>
                <a:lnTo>
                  <a:pt x="261727" y="96518"/>
                </a:lnTo>
                <a:cubicBezTo>
                  <a:pt x="265745" y="100536"/>
                  <a:pt x="265745" y="107033"/>
                  <a:pt x="261727" y="111009"/>
                </a:cubicBezTo>
                <a:cubicBezTo>
                  <a:pt x="257709" y="114984"/>
                  <a:pt x="251212" y="115027"/>
                  <a:pt x="247237" y="111009"/>
                </a:cubicBezTo>
                <a:lnTo>
                  <a:pt x="232746" y="96518"/>
                </a:lnTo>
                <a:lnTo>
                  <a:pt x="218256" y="111009"/>
                </a:lnTo>
                <a:cubicBezTo>
                  <a:pt x="214238" y="115027"/>
                  <a:pt x="207740" y="115027"/>
                  <a:pt x="203765" y="111009"/>
                </a:cubicBezTo>
                <a:cubicBezTo>
                  <a:pt x="199790" y="106991"/>
                  <a:pt x="199747" y="100493"/>
                  <a:pt x="203765" y="96518"/>
                </a:cubicBezTo>
                <a:lnTo>
                  <a:pt x="218256" y="82028"/>
                </a:lnTo>
                <a:lnTo>
                  <a:pt x="203765" y="67537"/>
                </a:lnTo>
                <a:cubicBezTo>
                  <a:pt x="199747" y="63519"/>
                  <a:pt x="199747" y="57022"/>
                  <a:pt x="203765" y="53046"/>
                </a:cubicBezTo>
                <a:cubicBezTo>
                  <a:pt x="207783" y="49071"/>
                  <a:pt x="214280" y="49028"/>
                  <a:pt x="218256" y="53046"/>
                </a:cubicBezTo>
                <a:lnTo>
                  <a:pt x="232746" y="67537"/>
                </a:lnTo>
                <a:lnTo>
                  <a:pt x="247237" y="53046"/>
                </a:lnTo>
                <a:cubicBezTo>
                  <a:pt x="251255" y="49028"/>
                  <a:pt x="257752" y="49028"/>
                  <a:pt x="261727" y="53046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2" name="Text 30"/>
          <p:cNvSpPr/>
          <p:nvPr/>
        </p:nvSpPr>
        <p:spPr>
          <a:xfrm>
            <a:off x="1100350" y="7959810"/>
            <a:ext cx="486342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贡献者流失预警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00350" y="8300250"/>
            <a:ext cx="485126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分析贡献者行为模式，预测潜在流失风险，帮助制定保留策略。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24509" y="1434711"/>
            <a:ext cx="7538310" cy="3562459"/>
          </a:xfrm>
          <a:custGeom>
            <a:avLst/>
            <a:gdLst/>
            <a:ahLst/>
            <a:cxnLst/>
            <a:rect l="l" t="t" r="r" b="b"/>
            <a:pathLst>
              <a:path w="7538310" h="3562459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3416541"/>
                </a:lnTo>
                <a:cubicBezTo>
                  <a:pt x="7538310" y="3497129"/>
                  <a:pt x="7472980" y="3562459"/>
                  <a:pt x="7392391" y="3562459"/>
                </a:cubicBezTo>
                <a:lnTo>
                  <a:pt x="145918" y="3562459"/>
                </a:lnTo>
                <a:cubicBezTo>
                  <a:pt x="65330" y="3562459"/>
                  <a:pt x="0" y="3497129"/>
                  <a:pt x="0" y="3416541"/>
                </a:cubicBez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35" name="Shape 33"/>
          <p:cNvSpPr/>
          <p:nvPr/>
        </p:nvSpPr>
        <p:spPr>
          <a:xfrm>
            <a:off x="8224509" y="1434711"/>
            <a:ext cx="7538310" cy="48634"/>
          </a:xfrm>
          <a:custGeom>
            <a:avLst/>
            <a:gdLst/>
            <a:ahLst/>
            <a:cxnLst/>
            <a:rect l="l" t="t" r="r" b="b"/>
            <a:pathLst>
              <a:path w="7538310" h="48634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48634"/>
                </a:lnTo>
                <a:lnTo>
                  <a:pt x="0" y="48634"/>
                </a:ln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6" name="Shape 34"/>
          <p:cNvSpPr/>
          <p:nvPr/>
        </p:nvSpPr>
        <p:spPr>
          <a:xfrm>
            <a:off x="8419046" y="1653565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7" name="Text 35"/>
          <p:cNvSpPr/>
          <p:nvPr/>
        </p:nvSpPr>
        <p:spPr>
          <a:xfrm>
            <a:off x="8628781" y="1750833"/>
            <a:ext cx="303964" cy="3890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148559" y="1775150"/>
            <a:ext cx="2066956" cy="340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协作网络分析模块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49442" y="2431713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0" y="34196"/>
                </a:moveTo>
                <a:cubicBezTo>
                  <a:pt x="0" y="22869"/>
                  <a:pt x="9190" y="13678"/>
                  <a:pt x="20518" y="13678"/>
                </a:cubicBezTo>
                <a:lnTo>
                  <a:pt x="61553" y="13678"/>
                </a:lnTo>
                <a:cubicBezTo>
                  <a:pt x="72880" y="13678"/>
                  <a:pt x="82070" y="22869"/>
                  <a:pt x="82070" y="34196"/>
                </a:cubicBezTo>
                <a:lnTo>
                  <a:pt x="82070" y="41035"/>
                </a:lnTo>
                <a:lnTo>
                  <a:pt x="136784" y="41035"/>
                </a:lnTo>
                <a:lnTo>
                  <a:pt x="136784" y="34196"/>
                </a:lnTo>
                <a:cubicBezTo>
                  <a:pt x="136784" y="22869"/>
                  <a:pt x="145974" y="13678"/>
                  <a:pt x="157301" y="13678"/>
                </a:cubicBezTo>
                <a:lnTo>
                  <a:pt x="198337" y="13678"/>
                </a:lnTo>
                <a:cubicBezTo>
                  <a:pt x="209664" y="13678"/>
                  <a:pt x="218854" y="22869"/>
                  <a:pt x="218854" y="34196"/>
                </a:cubicBezTo>
                <a:lnTo>
                  <a:pt x="218854" y="75231"/>
                </a:lnTo>
                <a:cubicBezTo>
                  <a:pt x="218854" y="86559"/>
                  <a:pt x="209664" y="95749"/>
                  <a:pt x="198337" y="95749"/>
                </a:cubicBezTo>
                <a:lnTo>
                  <a:pt x="157301" y="95749"/>
                </a:lnTo>
                <a:cubicBezTo>
                  <a:pt x="145974" y="95749"/>
                  <a:pt x="136784" y="86559"/>
                  <a:pt x="136784" y="75231"/>
                </a:cubicBezTo>
                <a:lnTo>
                  <a:pt x="136784" y="68392"/>
                </a:lnTo>
                <a:lnTo>
                  <a:pt x="82070" y="68392"/>
                </a:lnTo>
                <a:lnTo>
                  <a:pt x="82070" y="75231"/>
                </a:lnTo>
                <a:cubicBezTo>
                  <a:pt x="82070" y="78351"/>
                  <a:pt x="81344" y="81344"/>
                  <a:pt x="80104" y="83994"/>
                </a:cubicBezTo>
                <a:lnTo>
                  <a:pt x="109427" y="123105"/>
                </a:lnTo>
                <a:lnTo>
                  <a:pt x="143623" y="123105"/>
                </a:lnTo>
                <a:cubicBezTo>
                  <a:pt x="154950" y="123105"/>
                  <a:pt x="164141" y="132296"/>
                  <a:pt x="164141" y="143623"/>
                </a:cubicBezTo>
                <a:lnTo>
                  <a:pt x="164141" y="184658"/>
                </a:lnTo>
                <a:cubicBezTo>
                  <a:pt x="164141" y="195986"/>
                  <a:pt x="154950" y="205176"/>
                  <a:pt x="143623" y="205176"/>
                </a:cubicBezTo>
                <a:lnTo>
                  <a:pt x="102588" y="205176"/>
                </a:lnTo>
                <a:cubicBezTo>
                  <a:pt x="91260" y="205176"/>
                  <a:pt x="82070" y="195986"/>
                  <a:pt x="82070" y="184658"/>
                </a:cubicBezTo>
                <a:lnTo>
                  <a:pt x="82070" y="143623"/>
                </a:lnTo>
                <a:cubicBezTo>
                  <a:pt x="82070" y="140503"/>
                  <a:pt x="82797" y="137511"/>
                  <a:pt x="84037" y="134860"/>
                </a:cubicBezTo>
                <a:lnTo>
                  <a:pt x="54714" y="95749"/>
                </a:lnTo>
                <a:lnTo>
                  <a:pt x="20518" y="95749"/>
                </a:lnTo>
                <a:cubicBezTo>
                  <a:pt x="9190" y="95749"/>
                  <a:pt x="0" y="86559"/>
                  <a:pt x="0" y="75231"/>
                </a:cubicBezTo>
                <a:lnTo>
                  <a:pt x="0" y="34196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40" name="Text 38"/>
          <p:cNvSpPr/>
          <p:nvPr/>
        </p:nvSpPr>
        <p:spPr>
          <a:xfrm>
            <a:off x="8838516" y="2383079"/>
            <a:ext cx="469320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贡献者关系图谱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38516" y="2723518"/>
            <a:ext cx="468104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构建开发者协作网络图，可视化展示贡献者之间的互动关系。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22085" y="3331197"/>
            <a:ext cx="273568" cy="218854"/>
          </a:xfrm>
          <a:custGeom>
            <a:avLst/>
            <a:gdLst/>
            <a:ahLst/>
            <a:cxnLst/>
            <a:rect l="l" t="t" r="r" b="b"/>
            <a:pathLst>
              <a:path w="273568" h="218854">
                <a:moveTo>
                  <a:pt x="136784" y="95749"/>
                </a:moveTo>
                <a:cubicBezTo>
                  <a:pt x="161319" y="95749"/>
                  <a:pt x="181239" y="75829"/>
                  <a:pt x="181239" y="51294"/>
                </a:cubicBezTo>
                <a:cubicBezTo>
                  <a:pt x="181239" y="26759"/>
                  <a:pt x="161319" y="6839"/>
                  <a:pt x="136784" y="6839"/>
                </a:cubicBezTo>
                <a:cubicBezTo>
                  <a:pt x="112249" y="6839"/>
                  <a:pt x="92329" y="26759"/>
                  <a:pt x="92329" y="51294"/>
                </a:cubicBezTo>
                <a:cubicBezTo>
                  <a:pt x="92329" y="75829"/>
                  <a:pt x="112249" y="95749"/>
                  <a:pt x="136784" y="95749"/>
                </a:cubicBezTo>
                <a:close/>
                <a:moveTo>
                  <a:pt x="41035" y="99168"/>
                </a:moveTo>
                <a:cubicBezTo>
                  <a:pt x="58021" y="99168"/>
                  <a:pt x="71812" y="85378"/>
                  <a:pt x="71812" y="68392"/>
                </a:cubicBezTo>
                <a:cubicBezTo>
                  <a:pt x="71812" y="51406"/>
                  <a:pt x="58021" y="37616"/>
                  <a:pt x="41035" y="37616"/>
                </a:cubicBezTo>
                <a:cubicBezTo>
                  <a:pt x="24049" y="37616"/>
                  <a:pt x="10259" y="51406"/>
                  <a:pt x="10259" y="68392"/>
                </a:cubicBezTo>
                <a:cubicBezTo>
                  <a:pt x="10259" y="85378"/>
                  <a:pt x="24049" y="99168"/>
                  <a:pt x="41035" y="99168"/>
                </a:cubicBezTo>
                <a:close/>
                <a:moveTo>
                  <a:pt x="0" y="177819"/>
                </a:moveTo>
                <a:lnTo>
                  <a:pt x="0" y="191497"/>
                </a:lnTo>
                <a:cubicBezTo>
                  <a:pt x="0" y="199063"/>
                  <a:pt x="6113" y="205176"/>
                  <a:pt x="13678" y="205176"/>
                </a:cubicBezTo>
                <a:lnTo>
                  <a:pt x="50738" y="205176"/>
                </a:lnTo>
                <a:cubicBezTo>
                  <a:pt x="48900" y="200987"/>
                  <a:pt x="47874" y="196370"/>
                  <a:pt x="47874" y="191497"/>
                </a:cubicBezTo>
                <a:lnTo>
                  <a:pt x="47874" y="184658"/>
                </a:lnTo>
                <a:cubicBezTo>
                  <a:pt x="47874" y="161918"/>
                  <a:pt x="56423" y="141144"/>
                  <a:pt x="70486" y="125414"/>
                </a:cubicBezTo>
                <a:cubicBezTo>
                  <a:pt x="65485" y="123918"/>
                  <a:pt x="60185" y="123105"/>
                  <a:pt x="54714" y="123105"/>
                </a:cubicBezTo>
                <a:cubicBezTo>
                  <a:pt x="24493" y="123105"/>
                  <a:pt x="0" y="147598"/>
                  <a:pt x="0" y="177819"/>
                </a:cubicBezTo>
                <a:close/>
                <a:moveTo>
                  <a:pt x="263309" y="68392"/>
                </a:moveTo>
                <a:cubicBezTo>
                  <a:pt x="263309" y="51406"/>
                  <a:pt x="249518" y="37616"/>
                  <a:pt x="232533" y="37616"/>
                </a:cubicBezTo>
                <a:cubicBezTo>
                  <a:pt x="215547" y="37616"/>
                  <a:pt x="201756" y="51406"/>
                  <a:pt x="201756" y="68392"/>
                </a:cubicBezTo>
                <a:cubicBezTo>
                  <a:pt x="201756" y="85378"/>
                  <a:pt x="215547" y="99168"/>
                  <a:pt x="232533" y="99168"/>
                </a:cubicBezTo>
                <a:cubicBezTo>
                  <a:pt x="249518" y="99168"/>
                  <a:pt x="263309" y="85378"/>
                  <a:pt x="263309" y="68392"/>
                </a:cubicBezTo>
                <a:close/>
                <a:moveTo>
                  <a:pt x="68392" y="184658"/>
                </a:moveTo>
                <a:lnTo>
                  <a:pt x="68392" y="191497"/>
                </a:lnTo>
                <a:cubicBezTo>
                  <a:pt x="68392" y="199063"/>
                  <a:pt x="74504" y="205176"/>
                  <a:pt x="82070" y="205176"/>
                </a:cubicBezTo>
                <a:lnTo>
                  <a:pt x="149094" y="205176"/>
                </a:lnTo>
                <a:cubicBezTo>
                  <a:pt x="146059" y="195943"/>
                  <a:pt x="146401" y="186197"/>
                  <a:pt x="153668" y="177819"/>
                </a:cubicBezTo>
                <a:cubicBezTo>
                  <a:pt x="147684" y="170894"/>
                  <a:pt x="144905" y="160849"/>
                  <a:pt x="148795" y="150761"/>
                </a:cubicBezTo>
                <a:cubicBezTo>
                  <a:pt x="151616" y="143452"/>
                  <a:pt x="155592" y="136613"/>
                  <a:pt x="160507" y="130543"/>
                </a:cubicBezTo>
                <a:cubicBezTo>
                  <a:pt x="162816" y="127722"/>
                  <a:pt x="165466" y="125542"/>
                  <a:pt x="168330" y="123960"/>
                </a:cubicBezTo>
                <a:cubicBezTo>
                  <a:pt x="158883" y="119045"/>
                  <a:pt x="148154" y="116266"/>
                  <a:pt x="136784" y="116266"/>
                </a:cubicBezTo>
                <a:cubicBezTo>
                  <a:pt x="98997" y="116266"/>
                  <a:pt x="68392" y="146872"/>
                  <a:pt x="68392" y="184658"/>
                </a:cubicBezTo>
                <a:close/>
                <a:moveTo>
                  <a:pt x="266985" y="165808"/>
                </a:moveTo>
                <a:cubicBezTo>
                  <a:pt x="269678" y="164269"/>
                  <a:pt x="271046" y="161063"/>
                  <a:pt x="269892" y="158114"/>
                </a:cubicBezTo>
                <a:cubicBezTo>
                  <a:pt x="267840" y="152813"/>
                  <a:pt x="264976" y="147812"/>
                  <a:pt x="261385" y="143409"/>
                </a:cubicBezTo>
                <a:cubicBezTo>
                  <a:pt x="259419" y="140973"/>
                  <a:pt x="255957" y="140545"/>
                  <a:pt x="253264" y="142127"/>
                </a:cubicBezTo>
                <a:cubicBezTo>
                  <a:pt x="243945" y="147513"/>
                  <a:pt x="232490" y="140930"/>
                  <a:pt x="232490" y="130116"/>
                </a:cubicBezTo>
                <a:cubicBezTo>
                  <a:pt x="232490" y="126995"/>
                  <a:pt x="230395" y="124217"/>
                  <a:pt x="227318" y="123747"/>
                </a:cubicBezTo>
                <a:cubicBezTo>
                  <a:pt x="221804" y="122892"/>
                  <a:pt x="215862" y="122892"/>
                  <a:pt x="210348" y="123747"/>
                </a:cubicBezTo>
                <a:cubicBezTo>
                  <a:pt x="207270" y="124217"/>
                  <a:pt x="205176" y="126995"/>
                  <a:pt x="205176" y="130116"/>
                </a:cubicBezTo>
                <a:cubicBezTo>
                  <a:pt x="205176" y="140887"/>
                  <a:pt x="193720" y="147513"/>
                  <a:pt x="184402" y="142127"/>
                </a:cubicBezTo>
                <a:cubicBezTo>
                  <a:pt x="181709" y="140588"/>
                  <a:pt x="178246" y="141016"/>
                  <a:pt x="176280" y="143409"/>
                </a:cubicBezTo>
                <a:cubicBezTo>
                  <a:pt x="172690" y="147812"/>
                  <a:pt x="169826" y="152813"/>
                  <a:pt x="167774" y="158114"/>
                </a:cubicBezTo>
                <a:cubicBezTo>
                  <a:pt x="166663" y="161020"/>
                  <a:pt x="167988" y="164226"/>
                  <a:pt x="170681" y="165765"/>
                </a:cubicBezTo>
                <a:cubicBezTo>
                  <a:pt x="180042" y="171151"/>
                  <a:pt x="180042" y="184359"/>
                  <a:pt x="170681" y="189788"/>
                </a:cubicBezTo>
                <a:cubicBezTo>
                  <a:pt x="167988" y="191326"/>
                  <a:pt x="166620" y="194532"/>
                  <a:pt x="167774" y="197439"/>
                </a:cubicBezTo>
                <a:cubicBezTo>
                  <a:pt x="169826" y="202739"/>
                  <a:pt x="172690" y="207740"/>
                  <a:pt x="176280" y="212143"/>
                </a:cubicBezTo>
                <a:cubicBezTo>
                  <a:pt x="178246" y="214580"/>
                  <a:pt x="181709" y="215007"/>
                  <a:pt x="184402" y="213426"/>
                </a:cubicBezTo>
                <a:cubicBezTo>
                  <a:pt x="193720" y="208040"/>
                  <a:pt x="205176" y="214665"/>
                  <a:pt x="205176" y="225437"/>
                </a:cubicBezTo>
                <a:cubicBezTo>
                  <a:pt x="205176" y="228557"/>
                  <a:pt x="207270" y="231336"/>
                  <a:pt x="210348" y="231806"/>
                </a:cubicBezTo>
                <a:cubicBezTo>
                  <a:pt x="215862" y="232661"/>
                  <a:pt x="221804" y="232661"/>
                  <a:pt x="227318" y="231806"/>
                </a:cubicBezTo>
                <a:cubicBezTo>
                  <a:pt x="230395" y="231336"/>
                  <a:pt x="232490" y="228557"/>
                  <a:pt x="232490" y="225437"/>
                </a:cubicBezTo>
                <a:cubicBezTo>
                  <a:pt x="232490" y="214665"/>
                  <a:pt x="243945" y="208040"/>
                  <a:pt x="253264" y="213426"/>
                </a:cubicBezTo>
                <a:cubicBezTo>
                  <a:pt x="255957" y="214964"/>
                  <a:pt x="259419" y="214537"/>
                  <a:pt x="261385" y="212143"/>
                </a:cubicBezTo>
                <a:cubicBezTo>
                  <a:pt x="264976" y="207740"/>
                  <a:pt x="267840" y="202739"/>
                  <a:pt x="269892" y="197439"/>
                </a:cubicBezTo>
                <a:cubicBezTo>
                  <a:pt x="271003" y="194532"/>
                  <a:pt x="269678" y="191326"/>
                  <a:pt x="266985" y="189788"/>
                </a:cubicBezTo>
                <a:cubicBezTo>
                  <a:pt x="257624" y="184402"/>
                  <a:pt x="257624" y="171194"/>
                  <a:pt x="266985" y="165765"/>
                </a:cubicBezTo>
                <a:close/>
                <a:moveTo>
                  <a:pt x="201756" y="177819"/>
                </a:moveTo>
                <a:cubicBezTo>
                  <a:pt x="201756" y="168382"/>
                  <a:pt x="209418" y="160721"/>
                  <a:pt x="218854" y="160721"/>
                </a:cubicBezTo>
                <a:cubicBezTo>
                  <a:pt x="228291" y="160721"/>
                  <a:pt x="235952" y="168382"/>
                  <a:pt x="235952" y="177819"/>
                </a:cubicBezTo>
                <a:cubicBezTo>
                  <a:pt x="235952" y="187256"/>
                  <a:pt x="228291" y="194917"/>
                  <a:pt x="218854" y="194917"/>
                </a:cubicBezTo>
                <a:cubicBezTo>
                  <a:pt x="209418" y="194917"/>
                  <a:pt x="201756" y="187256"/>
                  <a:pt x="201756" y="177819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3" name="Text 41"/>
          <p:cNvSpPr/>
          <p:nvPr/>
        </p:nvSpPr>
        <p:spPr>
          <a:xfrm>
            <a:off x="8838516" y="3282563"/>
            <a:ext cx="452298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社区结构识别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838516" y="3623003"/>
            <a:ext cx="451082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通过社区发现算法识别核心团队、外围贡献者等社区结构。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49442" y="4230676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218854" y="41035"/>
                </a:moveTo>
                <a:cubicBezTo>
                  <a:pt x="218854" y="62493"/>
                  <a:pt x="193592" y="94509"/>
                  <a:pt x="182692" y="107290"/>
                </a:cubicBezTo>
                <a:cubicBezTo>
                  <a:pt x="181068" y="109171"/>
                  <a:pt x="178674" y="109897"/>
                  <a:pt x="176494" y="109427"/>
                </a:cubicBezTo>
                <a:lnTo>
                  <a:pt x="136784" y="109427"/>
                </a:lnTo>
                <a:cubicBezTo>
                  <a:pt x="129218" y="109427"/>
                  <a:pt x="123105" y="115540"/>
                  <a:pt x="123105" y="123105"/>
                </a:cubicBezTo>
                <a:cubicBezTo>
                  <a:pt x="123105" y="130671"/>
                  <a:pt x="129218" y="136784"/>
                  <a:pt x="136784" y="136784"/>
                </a:cubicBezTo>
                <a:lnTo>
                  <a:pt x="177819" y="136784"/>
                </a:lnTo>
                <a:cubicBezTo>
                  <a:pt x="200474" y="136784"/>
                  <a:pt x="218854" y="155164"/>
                  <a:pt x="218854" y="177819"/>
                </a:cubicBezTo>
                <a:cubicBezTo>
                  <a:pt x="218854" y="200474"/>
                  <a:pt x="200474" y="218854"/>
                  <a:pt x="177819" y="218854"/>
                </a:cubicBezTo>
                <a:lnTo>
                  <a:pt x="59672" y="218854"/>
                </a:lnTo>
                <a:cubicBezTo>
                  <a:pt x="63391" y="214622"/>
                  <a:pt x="67922" y="209194"/>
                  <a:pt x="72495" y="203124"/>
                </a:cubicBezTo>
                <a:cubicBezTo>
                  <a:pt x="75188" y="199533"/>
                  <a:pt x="77967" y="195601"/>
                  <a:pt x="80617" y="191497"/>
                </a:cubicBezTo>
                <a:lnTo>
                  <a:pt x="177819" y="191497"/>
                </a:lnTo>
                <a:cubicBezTo>
                  <a:pt x="185385" y="191497"/>
                  <a:pt x="191497" y="185385"/>
                  <a:pt x="191497" y="177819"/>
                </a:cubicBezTo>
                <a:cubicBezTo>
                  <a:pt x="191497" y="170253"/>
                  <a:pt x="185385" y="164141"/>
                  <a:pt x="177819" y="164141"/>
                </a:cubicBezTo>
                <a:lnTo>
                  <a:pt x="136784" y="164141"/>
                </a:lnTo>
                <a:cubicBezTo>
                  <a:pt x="114129" y="164141"/>
                  <a:pt x="95749" y="145760"/>
                  <a:pt x="95749" y="123105"/>
                </a:cubicBezTo>
                <a:cubicBezTo>
                  <a:pt x="95749" y="100451"/>
                  <a:pt x="114129" y="82070"/>
                  <a:pt x="136784" y="82070"/>
                </a:cubicBezTo>
                <a:lnTo>
                  <a:pt x="153796" y="82070"/>
                </a:lnTo>
                <a:cubicBezTo>
                  <a:pt x="144820" y="68606"/>
                  <a:pt x="136784" y="53132"/>
                  <a:pt x="136784" y="41035"/>
                </a:cubicBezTo>
                <a:cubicBezTo>
                  <a:pt x="136784" y="18380"/>
                  <a:pt x="155164" y="0"/>
                  <a:pt x="177819" y="0"/>
                </a:cubicBezTo>
                <a:cubicBezTo>
                  <a:pt x="200474" y="0"/>
                  <a:pt x="218854" y="18380"/>
                  <a:pt x="218854" y="41035"/>
                </a:cubicBezTo>
                <a:close/>
                <a:moveTo>
                  <a:pt x="50054" y="209066"/>
                </a:moveTo>
                <a:cubicBezTo>
                  <a:pt x="48430" y="210904"/>
                  <a:pt x="46977" y="212528"/>
                  <a:pt x="45737" y="213896"/>
                </a:cubicBezTo>
                <a:lnTo>
                  <a:pt x="44968" y="214751"/>
                </a:lnTo>
                <a:lnTo>
                  <a:pt x="44882" y="214665"/>
                </a:lnTo>
                <a:cubicBezTo>
                  <a:pt x="42318" y="216631"/>
                  <a:pt x="38641" y="216375"/>
                  <a:pt x="36333" y="213896"/>
                </a:cubicBezTo>
                <a:cubicBezTo>
                  <a:pt x="25561" y="202184"/>
                  <a:pt x="0" y="172048"/>
                  <a:pt x="0" y="150462"/>
                </a:cubicBezTo>
                <a:cubicBezTo>
                  <a:pt x="0" y="127807"/>
                  <a:pt x="18380" y="109427"/>
                  <a:pt x="41035" y="109427"/>
                </a:cubicBezTo>
                <a:cubicBezTo>
                  <a:pt x="63690" y="109427"/>
                  <a:pt x="82070" y="127807"/>
                  <a:pt x="82070" y="150462"/>
                </a:cubicBezTo>
                <a:cubicBezTo>
                  <a:pt x="82070" y="163286"/>
                  <a:pt x="73051" y="179101"/>
                  <a:pt x="63476" y="192310"/>
                </a:cubicBezTo>
                <a:cubicBezTo>
                  <a:pt x="58903" y="198593"/>
                  <a:pt x="54201" y="204278"/>
                  <a:pt x="50311" y="208766"/>
                </a:cubicBezTo>
                <a:lnTo>
                  <a:pt x="50054" y="209066"/>
                </a:lnTo>
                <a:close/>
                <a:moveTo>
                  <a:pt x="54714" y="150462"/>
                </a:moveTo>
                <a:cubicBezTo>
                  <a:pt x="54714" y="142913"/>
                  <a:pt x="48584" y="136784"/>
                  <a:pt x="41035" y="136784"/>
                </a:cubicBezTo>
                <a:cubicBezTo>
                  <a:pt x="33486" y="136784"/>
                  <a:pt x="27357" y="142913"/>
                  <a:pt x="27357" y="150462"/>
                </a:cubicBezTo>
                <a:cubicBezTo>
                  <a:pt x="27357" y="158012"/>
                  <a:pt x="33486" y="164141"/>
                  <a:pt x="41035" y="164141"/>
                </a:cubicBezTo>
                <a:cubicBezTo>
                  <a:pt x="48584" y="164141"/>
                  <a:pt x="54714" y="158012"/>
                  <a:pt x="54714" y="150462"/>
                </a:cubicBezTo>
                <a:close/>
                <a:moveTo>
                  <a:pt x="177819" y="54714"/>
                </a:moveTo>
                <a:cubicBezTo>
                  <a:pt x="185368" y="54714"/>
                  <a:pt x="191497" y="48584"/>
                  <a:pt x="191497" y="41035"/>
                </a:cubicBezTo>
                <a:cubicBezTo>
                  <a:pt x="191497" y="33486"/>
                  <a:pt x="185368" y="27357"/>
                  <a:pt x="177819" y="27357"/>
                </a:cubicBezTo>
                <a:cubicBezTo>
                  <a:pt x="170270" y="27357"/>
                  <a:pt x="164141" y="33486"/>
                  <a:pt x="164141" y="41035"/>
                </a:cubicBezTo>
                <a:cubicBezTo>
                  <a:pt x="164141" y="48584"/>
                  <a:pt x="170270" y="54714"/>
                  <a:pt x="177819" y="54714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6" name="Text 44"/>
          <p:cNvSpPr/>
          <p:nvPr/>
        </p:nvSpPr>
        <p:spPr>
          <a:xfrm>
            <a:off x="8838516" y="4182041"/>
            <a:ext cx="469320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关键路径分析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838516" y="4522481"/>
            <a:ext cx="468104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识别信息流动关键路径，优化协作流程，提升社区治理效率。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24509" y="5212480"/>
            <a:ext cx="7538310" cy="3562459"/>
          </a:xfrm>
          <a:custGeom>
            <a:avLst/>
            <a:gdLst/>
            <a:ahLst/>
            <a:cxnLst/>
            <a:rect l="l" t="t" r="r" b="b"/>
            <a:pathLst>
              <a:path w="7538310" h="3562459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3416541"/>
                </a:lnTo>
                <a:cubicBezTo>
                  <a:pt x="7538310" y="3497129"/>
                  <a:pt x="7472980" y="3562459"/>
                  <a:pt x="7392391" y="3562459"/>
                </a:cubicBezTo>
                <a:lnTo>
                  <a:pt x="145918" y="3562459"/>
                </a:lnTo>
                <a:cubicBezTo>
                  <a:pt x="65330" y="3562459"/>
                  <a:pt x="0" y="3497129"/>
                  <a:pt x="0" y="3416541"/>
                </a:cubicBez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9" name="Shape 47"/>
          <p:cNvSpPr/>
          <p:nvPr/>
        </p:nvSpPr>
        <p:spPr>
          <a:xfrm>
            <a:off x="8224509" y="5212480"/>
            <a:ext cx="7538310" cy="48634"/>
          </a:xfrm>
          <a:custGeom>
            <a:avLst/>
            <a:gdLst/>
            <a:ahLst/>
            <a:cxnLst/>
            <a:rect l="l" t="t" r="r" b="b"/>
            <a:pathLst>
              <a:path w="7538310" h="48634">
                <a:moveTo>
                  <a:pt x="48634" y="0"/>
                </a:moveTo>
                <a:lnTo>
                  <a:pt x="7489675" y="0"/>
                </a:lnTo>
                <a:cubicBezTo>
                  <a:pt x="7516535" y="0"/>
                  <a:pt x="7538310" y="21774"/>
                  <a:pt x="7538310" y="48634"/>
                </a:cubicBezTo>
                <a:lnTo>
                  <a:pt x="7538310" y="48634"/>
                </a:lnTo>
                <a:lnTo>
                  <a:pt x="0" y="48634"/>
                </a:lnTo>
                <a:lnTo>
                  <a:pt x="0" y="48634"/>
                </a:lnTo>
                <a:cubicBezTo>
                  <a:pt x="0" y="21792"/>
                  <a:pt x="21792" y="0"/>
                  <a:pt x="48634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0" name="Shape 48"/>
          <p:cNvSpPr/>
          <p:nvPr/>
        </p:nvSpPr>
        <p:spPr>
          <a:xfrm>
            <a:off x="8419046" y="5431334"/>
            <a:ext cx="583611" cy="583611"/>
          </a:xfrm>
          <a:custGeom>
            <a:avLst/>
            <a:gdLst/>
            <a:ahLst/>
            <a:cxnLst/>
            <a:rect l="l" t="t" r="r" b="b"/>
            <a:pathLst>
              <a:path w="583611" h="583611">
                <a:moveTo>
                  <a:pt x="291806" y="0"/>
                </a:moveTo>
                <a:lnTo>
                  <a:pt x="291806" y="0"/>
                </a:lnTo>
                <a:cubicBezTo>
                  <a:pt x="452965" y="0"/>
                  <a:pt x="583611" y="130646"/>
                  <a:pt x="583611" y="291806"/>
                </a:cubicBezTo>
                <a:lnTo>
                  <a:pt x="583611" y="291806"/>
                </a:lnTo>
                <a:cubicBezTo>
                  <a:pt x="583611" y="452965"/>
                  <a:pt x="452965" y="583611"/>
                  <a:pt x="291806" y="583611"/>
                </a:cubicBezTo>
                <a:lnTo>
                  <a:pt x="291806" y="583611"/>
                </a:lnTo>
                <a:cubicBezTo>
                  <a:pt x="130646" y="583611"/>
                  <a:pt x="0" y="452965"/>
                  <a:pt x="0" y="291806"/>
                </a:cubicBezTo>
                <a:lnTo>
                  <a:pt x="0" y="291806"/>
                </a:lnTo>
                <a:cubicBezTo>
                  <a:pt x="0" y="130646"/>
                  <a:pt x="130646" y="0"/>
                  <a:pt x="29180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1" name="Text 49"/>
          <p:cNvSpPr/>
          <p:nvPr/>
        </p:nvSpPr>
        <p:spPr>
          <a:xfrm>
            <a:off x="8625235" y="5528602"/>
            <a:ext cx="316123" cy="3890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48559" y="5552919"/>
            <a:ext cx="1823785" cy="340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可视化展示模块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463120" y="6209482"/>
            <a:ext cx="191497" cy="218854"/>
          </a:xfrm>
          <a:custGeom>
            <a:avLst/>
            <a:gdLst/>
            <a:ahLst/>
            <a:cxnLst/>
            <a:rect l="l" t="t" r="r" b="b"/>
            <a:pathLst>
              <a:path w="191497" h="218854">
                <a:moveTo>
                  <a:pt x="0" y="41035"/>
                </a:moveTo>
                <a:cubicBezTo>
                  <a:pt x="0" y="25946"/>
                  <a:pt x="12268" y="13678"/>
                  <a:pt x="27357" y="13678"/>
                </a:cubicBezTo>
                <a:lnTo>
                  <a:pt x="164141" y="13678"/>
                </a:lnTo>
                <a:cubicBezTo>
                  <a:pt x="179230" y="13678"/>
                  <a:pt x="191497" y="25946"/>
                  <a:pt x="191497" y="41035"/>
                </a:cubicBezTo>
                <a:lnTo>
                  <a:pt x="191497" y="177819"/>
                </a:lnTo>
                <a:cubicBezTo>
                  <a:pt x="191497" y="192908"/>
                  <a:pt x="179230" y="205176"/>
                  <a:pt x="164141" y="205176"/>
                </a:cubicBezTo>
                <a:lnTo>
                  <a:pt x="27357" y="205176"/>
                </a:lnTo>
                <a:cubicBezTo>
                  <a:pt x="12268" y="205176"/>
                  <a:pt x="0" y="192908"/>
                  <a:pt x="0" y="177819"/>
                </a:cubicBezTo>
                <a:lnTo>
                  <a:pt x="0" y="41035"/>
                </a:lnTo>
                <a:close/>
                <a:moveTo>
                  <a:pt x="27357" y="68392"/>
                </a:moveTo>
                <a:lnTo>
                  <a:pt x="27357" y="177819"/>
                </a:lnTo>
                <a:lnTo>
                  <a:pt x="82070" y="177819"/>
                </a:lnTo>
                <a:lnTo>
                  <a:pt x="82070" y="68392"/>
                </a:lnTo>
                <a:lnTo>
                  <a:pt x="27357" y="68392"/>
                </a:lnTo>
                <a:close/>
                <a:moveTo>
                  <a:pt x="164141" y="68392"/>
                </a:moveTo>
                <a:lnTo>
                  <a:pt x="109427" y="68392"/>
                </a:lnTo>
                <a:lnTo>
                  <a:pt x="109427" y="177819"/>
                </a:lnTo>
                <a:lnTo>
                  <a:pt x="164141" y="177819"/>
                </a:lnTo>
                <a:lnTo>
                  <a:pt x="164141" y="68392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54" name="Text 52"/>
          <p:cNvSpPr/>
          <p:nvPr/>
        </p:nvSpPr>
        <p:spPr>
          <a:xfrm>
            <a:off x="8838516" y="6160848"/>
            <a:ext cx="469320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多项目对比视图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838516" y="6501287"/>
            <a:ext cx="468104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支持多个项目健康度横向对比，帮助用户选择最优开源方案。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435764" y="7108960"/>
            <a:ext cx="246211" cy="218854"/>
          </a:xfrm>
          <a:custGeom>
            <a:avLst/>
            <a:gdLst/>
            <a:ahLst/>
            <a:cxnLst/>
            <a:rect l="l" t="t" r="r" b="b"/>
            <a:pathLst>
              <a:path w="246211" h="218854">
                <a:moveTo>
                  <a:pt x="123105" y="27357"/>
                </a:moveTo>
                <a:cubicBezTo>
                  <a:pt x="168415" y="27357"/>
                  <a:pt x="205176" y="64117"/>
                  <a:pt x="205176" y="109427"/>
                </a:cubicBezTo>
                <a:cubicBezTo>
                  <a:pt x="205176" y="154737"/>
                  <a:pt x="168415" y="191497"/>
                  <a:pt x="123105" y="191497"/>
                </a:cubicBezTo>
                <a:cubicBezTo>
                  <a:pt x="95236" y="191497"/>
                  <a:pt x="70572" y="177605"/>
                  <a:pt x="55739" y="156318"/>
                </a:cubicBezTo>
                <a:cubicBezTo>
                  <a:pt x="51422" y="150120"/>
                  <a:pt x="42873" y="148624"/>
                  <a:pt x="36675" y="152941"/>
                </a:cubicBezTo>
                <a:cubicBezTo>
                  <a:pt x="30477" y="157259"/>
                  <a:pt x="28981" y="165808"/>
                  <a:pt x="33298" y="172006"/>
                </a:cubicBezTo>
                <a:cubicBezTo>
                  <a:pt x="53046" y="200303"/>
                  <a:pt x="85917" y="218854"/>
                  <a:pt x="123105" y="218854"/>
                </a:cubicBezTo>
                <a:cubicBezTo>
                  <a:pt x="183547" y="218854"/>
                  <a:pt x="232533" y="169868"/>
                  <a:pt x="232533" y="109427"/>
                </a:cubicBezTo>
                <a:cubicBezTo>
                  <a:pt x="232533" y="48986"/>
                  <a:pt x="183547" y="0"/>
                  <a:pt x="123105" y="0"/>
                </a:cubicBezTo>
                <a:cubicBezTo>
                  <a:pt x="86473" y="0"/>
                  <a:pt x="54072" y="17996"/>
                  <a:pt x="34196" y="45609"/>
                </a:cubicBezTo>
                <a:lnTo>
                  <a:pt x="34196" y="34196"/>
                </a:lnTo>
                <a:cubicBezTo>
                  <a:pt x="34196" y="26630"/>
                  <a:pt x="28083" y="20518"/>
                  <a:pt x="20518" y="20518"/>
                </a:cubicBezTo>
                <a:cubicBezTo>
                  <a:pt x="12952" y="20518"/>
                  <a:pt x="6839" y="26630"/>
                  <a:pt x="6839" y="34196"/>
                </a:cubicBezTo>
                <a:lnTo>
                  <a:pt x="6839" y="82070"/>
                </a:lnTo>
                <a:cubicBezTo>
                  <a:pt x="6839" y="89636"/>
                  <a:pt x="12952" y="95749"/>
                  <a:pt x="20518" y="95749"/>
                </a:cubicBezTo>
                <a:lnTo>
                  <a:pt x="31033" y="95749"/>
                </a:lnTo>
                <a:cubicBezTo>
                  <a:pt x="31247" y="95749"/>
                  <a:pt x="31460" y="95749"/>
                  <a:pt x="31674" y="95749"/>
                </a:cubicBezTo>
                <a:lnTo>
                  <a:pt x="68435" y="95749"/>
                </a:lnTo>
                <a:cubicBezTo>
                  <a:pt x="76001" y="95749"/>
                  <a:pt x="82113" y="89636"/>
                  <a:pt x="82113" y="82070"/>
                </a:cubicBezTo>
                <a:cubicBezTo>
                  <a:pt x="82113" y="74504"/>
                  <a:pt x="76001" y="68392"/>
                  <a:pt x="68435" y="68392"/>
                </a:cubicBezTo>
                <a:lnTo>
                  <a:pt x="52063" y="68392"/>
                </a:lnTo>
                <a:cubicBezTo>
                  <a:pt x="66212" y="43856"/>
                  <a:pt x="92757" y="27357"/>
                  <a:pt x="123105" y="27357"/>
                </a:cubicBezTo>
                <a:close/>
                <a:moveTo>
                  <a:pt x="133364" y="64972"/>
                </a:moveTo>
                <a:cubicBezTo>
                  <a:pt x="133364" y="59287"/>
                  <a:pt x="128791" y="54714"/>
                  <a:pt x="123105" y="54714"/>
                </a:cubicBezTo>
                <a:cubicBezTo>
                  <a:pt x="117420" y="54714"/>
                  <a:pt x="112847" y="59287"/>
                  <a:pt x="112847" y="64972"/>
                </a:cubicBezTo>
                <a:lnTo>
                  <a:pt x="112847" y="109427"/>
                </a:lnTo>
                <a:cubicBezTo>
                  <a:pt x="112847" y="112163"/>
                  <a:pt x="113915" y="114770"/>
                  <a:pt x="115839" y="116694"/>
                </a:cubicBezTo>
                <a:lnTo>
                  <a:pt x="146615" y="147470"/>
                </a:lnTo>
                <a:cubicBezTo>
                  <a:pt x="150633" y="151488"/>
                  <a:pt x="157130" y="151488"/>
                  <a:pt x="161106" y="147470"/>
                </a:cubicBezTo>
                <a:cubicBezTo>
                  <a:pt x="165081" y="143452"/>
                  <a:pt x="165124" y="136955"/>
                  <a:pt x="161106" y="132980"/>
                </a:cubicBezTo>
                <a:lnTo>
                  <a:pt x="133322" y="105195"/>
                </a:lnTo>
                <a:lnTo>
                  <a:pt x="133322" y="64972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57" name="Text 55"/>
          <p:cNvSpPr/>
          <p:nvPr/>
        </p:nvSpPr>
        <p:spPr>
          <a:xfrm>
            <a:off x="8838516" y="7060326"/>
            <a:ext cx="469320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时间轴动态演示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838516" y="7400766"/>
            <a:ext cx="468104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通过时间轴回溯功能，展示项目健康度演变与关键事件影响。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449442" y="8008445"/>
            <a:ext cx="218854" cy="218854"/>
          </a:xfrm>
          <a:custGeom>
            <a:avLst/>
            <a:gdLst/>
            <a:ahLst/>
            <a:cxnLst/>
            <a:rect l="l" t="t" r="r" b="b"/>
            <a:pathLst>
              <a:path w="218854" h="218854">
                <a:moveTo>
                  <a:pt x="13678" y="27357"/>
                </a:moveTo>
                <a:cubicBezTo>
                  <a:pt x="6113" y="27357"/>
                  <a:pt x="0" y="33469"/>
                  <a:pt x="0" y="41035"/>
                </a:cubicBezTo>
                <a:cubicBezTo>
                  <a:pt x="0" y="48601"/>
                  <a:pt x="6113" y="54714"/>
                  <a:pt x="13678" y="54714"/>
                </a:cubicBezTo>
                <a:lnTo>
                  <a:pt x="50738" y="54714"/>
                </a:lnTo>
                <a:cubicBezTo>
                  <a:pt x="55996" y="66810"/>
                  <a:pt x="68050" y="75231"/>
                  <a:pt x="82070" y="75231"/>
                </a:cubicBezTo>
                <a:cubicBezTo>
                  <a:pt x="96091" y="75231"/>
                  <a:pt x="108145" y="66810"/>
                  <a:pt x="113402" y="54714"/>
                </a:cubicBezTo>
                <a:lnTo>
                  <a:pt x="205176" y="54714"/>
                </a:lnTo>
                <a:cubicBezTo>
                  <a:pt x="212742" y="54714"/>
                  <a:pt x="218854" y="48601"/>
                  <a:pt x="218854" y="41035"/>
                </a:cubicBezTo>
                <a:cubicBezTo>
                  <a:pt x="218854" y="33469"/>
                  <a:pt x="212742" y="27357"/>
                  <a:pt x="205176" y="27357"/>
                </a:cubicBezTo>
                <a:lnTo>
                  <a:pt x="113402" y="27357"/>
                </a:lnTo>
                <a:cubicBezTo>
                  <a:pt x="108145" y="15260"/>
                  <a:pt x="96091" y="6839"/>
                  <a:pt x="82070" y="6839"/>
                </a:cubicBezTo>
                <a:cubicBezTo>
                  <a:pt x="68050" y="6839"/>
                  <a:pt x="55996" y="15260"/>
                  <a:pt x="50738" y="27357"/>
                </a:cubicBezTo>
                <a:lnTo>
                  <a:pt x="13678" y="27357"/>
                </a:lnTo>
                <a:close/>
                <a:moveTo>
                  <a:pt x="13678" y="95749"/>
                </a:moveTo>
                <a:cubicBezTo>
                  <a:pt x="6113" y="95749"/>
                  <a:pt x="0" y="101861"/>
                  <a:pt x="0" y="109427"/>
                </a:cubicBezTo>
                <a:cubicBezTo>
                  <a:pt x="0" y="116993"/>
                  <a:pt x="6113" y="123105"/>
                  <a:pt x="13678" y="123105"/>
                </a:cubicBezTo>
                <a:lnTo>
                  <a:pt x="119130" y="123105"/>
                </a:lnTo>
                <a:cubicBezTo>
                  <a:pt x="124388" y="135202"/>
                  <a:pt x="136442" y="143623"/>
                  <a:pt x="150462" y="143623"/>
                </a:cubicBezTo>
                <a:cubicBezTo>
                  <a:pt x="164483" y="143623"/>
                  <a:pt x="176537" y="135202"/>
                  <a:pt x="181794" y="123105"/>
                </a:cubicBezTo>
                <a:lnTo>
                  <a:pt x="205176" y="123105"/>
                </a:lnTo>
                <a:cubicBezTo>
                  <a:pt x="212742" y="123105"/>
                  <a:pt x="218854" y="116993"/>
                  <a:pt x="218854" y="109427"/>
                </a:cubicBezTo>
                <a:cubicBezTo>
                  <a:pt x="218854" y="101861"/>
                  <a:pt x="212742" y="95749"/>
                  <a:pt x="205176" y="95749"/>
                </a:cubicBezTo>
                <a:lnTo>
                  <a:pt x="181794" y="95749"/>
                </a:lnTo>
                <a:cubicBezTo>
                  <a:pt x="176537" y="83652"/>
                  <a:pt x="164483" y="75231"/>
                  <a:pt x="150462" y="75231"/>
                </a:cubicBezTo>
                <a:cubicBezTo>
                  <a:pt x="136442" y="75231"/>
                  <a:pt x="124388" y="83652"/>
                  <a:pt x="119130" y="95749"/>
                </a:cubicBezTo>
                <a:lnTo>
                  <a:pt x="13678" y="95749"/>
                </a:lnTo>
                <a:close/>
                <a:moveTo>
                  <a:pt x="13678" y="164141"/>
                </a:moveTo>
                <a:cubicBezTo>
                  <a:pt x="6113" y="164141"/>
                  <a:pt x="0" y="170253"/>
                  <a:pt x="0" y="177819"/>
                </a:cubicBezTo>
                <a:cubicBezTo>
                  <a:pt x="0" y="185385"/>
                  <a:pt x="6113" y="191497"/>
                  <a:pt x="13678" y="191497"/>
                </a:cubicBezTo>
                <a:lnTo>
                  <a:pt x="37060" y="191497"/>
                </a:lnTo>
                <a:cubicBezTo>
                  <a:pt x="42318" y="203594"/>
                  <a:pt x="54372" y="212015"/>
                  <a:pt x="68392" y="212015"/>
                </a:cubicBezTo>
                <a:cubicBezTo>
                  <a:pt x="82412" y="212015"/>
                  <a:pt x="94466" y="203594"/>
                  <a:pt x="99724" y="191497"/>
                </a:cubicBezTo>
                <a:lnTo>
                  <a:pt x="205176" y="191497"/>
                </a:lnTo>
                <a:cubicBezTo>
                  <a:pt x="212742" y="191497"/>
                  <a:pt x="218854" y="185385"/>
                  <a:pt x="218854" y="177819"/>
                </a:cubicBezTo>
                <a:cubicBezTo>
                  <a:pt x="218854" y="170253"/>
                  <a:pt x="212742" y="164141"/>
                  <a:pt x="205176" y="164141"/>
                </a:cubicBezTo>
                <a:lnTo>
                  <a:pt x="99724" y="164141"/>
                </a:lnTo>
                <a:cubicBezTo>
                  <a:pt x="94466" y="152044"/>
                  <a:pt x="82412" y="143623"/>
                  <a:pt x="68392" y="143623"/>
                </a:cubicBezTo>
                <a:cubicBezTo>
                  <a:pt x="54372" y="143623"/>
                  <a:pt x="42318" y="152044"/>
                  <a:pt x="37060" y="164141"/>
                </a:cubicBezTo>
                <a:lnTo>
                  <a:pt x="13678" y="164141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60" name="Text 58"/>
          <p:cNvSpPr/>
          <p:nvPr/>
        </p:nvSpPr>
        <p:spPr>
          <a:xfrm>
            <a:off x="8838516" y="7959810"/>
            <a:ext cx="452298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自定义指标配置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838516" y="8300250"/>
            <a:ext cx="4510827" cy="2796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允许用户根据需求调整指标权重，构建个性化的评估模型。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239623" y="8965932"/>
            <a:ext cx="3781313" cy="486343"/>
          </a:xfrm>
          <a:custGeom>
            <a:avLst/>
            <a:gdLst/>
            <a:ahLst/>
            <a:cxnLst/>
            <a:rect l="l" t="t" r="r" b="b"/>
            <a:pathLst>
              <a:path w="3781313" h="486343">
                <a:moveTo>
                  <a:pt x="97269" y="0"/>
                </a:moveTo>
                <a:lnTo>
                  <a:pt x="3684045" y="0"/>
                </a:lnTo>
                <a:cubicBezTo>
                  <a:pt x="3737765" y="0"/>
                  <a:pt x="3781313" y="43549"/>
                  <a:pt x="3781313" y="97269"/>
                </a:cubicBezTo>
                <a:lnTo>
                  <a:pt x="3781313" y="389074"/>
                </a:lnTo>
                <a:cubicBezTo>
                  <a:pt x="3781313" y="442794"/>
                  <a:pt x="3737765" y="486343"/>
                  <a:pt x="3684045" y="486343"/>
                </a:cubicBezTo>
                <a:lnTo>
                  <a:pt x="97269" y="486343"/>
                </a:lnTo>
                <a:cubicBezTo>
                  <a:pt x="43585" y="486343"/>
                  <a:pt x="0" y="442758"/>
                  <a:pt x="0" y="389074"/>
                </a:cubicBezTo>
                <a:lnTo>
                  <a:pt x="0" y="97269"/>
                </a:lnTo>
                <a:cubicBezTo>
                  <a:pt x="0" y="43585"/>
                  <a:pt x="43585" y="0"/>
                  <a:pt x="97269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63" name="Shape 61"/>
          <p:cNvSpPr/>
          <p:nvPr/>
        </p:nvSpPr>
        <p:spPr>
          <a:xfrm>
            <a:off x="6507111" y="9103725"/>
            <a:ext cx="194537" cy="194537"/>
          </a:xfrm>
          <a:custGeom>
            <a:avLst/>
            <a:gdLst/>
            <a:ahLst/>
            <a:cxnLst/>
            <a:rect l="l" t="t" r="r" b="b"/>
            <a:pathLst>
              <a:path w="194537" h="194537">
                <a:moveTo>
                  <a:pt x="97269" y="194537"/>
                </a:moveTo>
                <a:cubicBezTo>
                  <a:pt x="150952" y="194537"/>
                  <a:pt x="194537" y="150952"/>
                  <a:pt x="194537" y="97269"/>
                </a:cubicBezTo>
                <a:cubicBezTo>
                  <a:pt x="194537" y="43585"/>
                  <a:pt x="150952" y="0"/>
                  <a:pt x="97269" y="0"/>
                </a:cubicBezTo>
                <a:cubicBezTo>
                  <a:pt x="43585" y="0"/>
                  <a:pt x="0" y="43585"/>
                  <a:pt x="0" y="97269"/>
                </a:cubicBezTo>
                <a:cubicBezTo>
                  <a:pt x="0" y="150952"/>
                  <a:pt x="43585" y="194537"/>
                  <a:pt x="97269" y="194537"/>
                </a:cubicBezTo>
                <a:close/>
                <a:moveTo>
                  <a:pt x="129337" y="80816"/>
                </a:moveTo>
                <a:lnTo>
                  <a:pt x="98940" y="129451"/>
                </a:lnTo>
                <a:cubicBezTo>
                  <a:pt x="97345" y="131996"/>
                  <a:pt x="94609" y="133592"/>
                  <a:pt x="91607" y="133744"/>
                </a:cubicBezTo>
                <a:cubicBezTo>
                  <a:pt x="88606" y="133896"/>
                  <a:pt x="85718" y="132528"/>
                  <a:pt x="83932" y="130097"/>
                </a:cubicBezTo>
                <a:lnTo>
                  <a:pt x="65694" y="105780"/>
                </a:lnTo>
                <a:cubicBezTo>
                  <a:pt x="62655" y="101752"/>
                  <a:pt x="63491" y="96053"/>
                  <a:pt x="67518" y="93013"/>
                </a:cubicBezTo>
                <a:cubicBezTo>
                  <a:pt x="71546" y="89973"/>
                  <a:pt x="77245" y="90809"/>
                  <a:pt x="80285" y="94837"/>
                </a:cubicBezTo>
                <a:lnTo>
                  <a:pt x="90543" y="108515"/>
                </a:lnTo>
                <a:lnTo>
                  <a:pt x="113873" y="71166"/>
                </a:lnTo>
                <a:cubicBezTo>
                  <a:pt x="116532" y="66910"/>
                  <a:pt x="122156" y="65580"/>
                  <a:pt x="126449" y="68278"/>
                </a:cubicBezTo>
                <a:cubicBezTo>
                  <a:pt x="130743" y="70976"/>
                  <a:pt x="132034" y="76561"/>
                  <a:pt x="129337" y="80854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64" name="Text 62"/>
          <p:cNvSpPr/>
          <p:nvPr/>
        </p:nvSpPr>
        <p:spPr>
          <a:xfrm>
            <a:off x="6819087" y="9063200"/>
            <a:ext cx="3055946" cy="291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模块化设计 · 独立运行 · 灵活组合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4974" y="498723"/>
            <a:ext cx="664964" cy="664964"/>
          </a:xfrm>
          <a:custGeom>
            <a:avLst/>
            <a:gdLst/>
            <a:ahLst/>
            <a:cxnLst/>
            <a:rect l="l" t="t" r="r" b="b"/>
            <a:pathLst>
              <a:path w="664964" h="664964">
                <a:moveTo>
                  <a:pt x="94997" y="0"/>
                </a:moveTo>
                <a:lnTo>
                  <a:pt x="569967" y="0"/>
                </a:lnTo>
                <a:cubicBezTo>
                  <a:pt x="622433" y="0"/>
                  <a:pt x="664964" y="42532"/>
                  <a:pt x="664964" y="94997"/>
                </a:cubicBezTo>
                <a:lnTo>
                  <a:pt x="664964" y="569967"/>
                </a:lnTo>
                <a:cubicBezTo>
                  <a:pt x="664964" y="622433"/>
                  <a:pt x="622433" y="664964"/>
                  <a:pt x="569967" y="664964"/>
                </a:cubicBezTo>
                <a:lnTo>
                  <a:pt x="94997" y="664964"/>
                </a:lnTo>
                <a:cubicBezTo>
                  <a:pt x="42532" y="664964"/>
                  <a:pt x="0" y="622433"/>
                  <a:pt x="0" y="569967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3" name="Shape 1"/>
          <p:cNvSpPr/>
          <p:nvPr/>
        </p:nvSpPr>
        <p:spPr>
          <a:xfrm>
            <a:off x="629341" y="688713"/>
            <a:ext cx="356231" cy="284985"/>
          </a:xfrm>
          <a:custGeom>
            <a:avLst/>
            <a:gdLst/>
            <a:ahLst/>
            <a:cxnLst/>
            <a:rect l="l" t="t" r="r" b="b"/>
            <a:pathLst>
              <a:path w="356231" h="284985">
                <a:moveTo>
                  <a:pt x="320608" y="26717"/>
                </a:moveTo>
                <a:cubicBezTo>
                  <a:pt x="320608" y="20539"/>
                  <a:pt x="317435" y="14806"/>
                  <a:pt x="312147" y="11578"/>
                </a:cubicBezTo>
                <a:cubicBezTo>
                  <a:pt x="306859" y="8349"/>
                  <a:pt x="300347" y="8015"/>
                  <a:pt x="294837" y="10798"/>
                </a:cubicBezTo>
                <a:lnTo>
                  <a:pt x="230159" y="43137"/>
                </a:lnTo>
                <a:lnTo>
                  <a:pt x="130303" y="9796"/>
                </a:lnTo>
                <a:cubicBezTo>
                  <a:pt x="125794" y="8293"/>
                  <a:pt x="120951" y="8627"/>
                  <a:pt x="116721" y="10743"/>
                </a:cubicBezTo>
                <a:lnTo>
                  <a:pt x="45475" y="46366"/>
                </a:lnTo>
                <a:cubicBezTo>
                  <a:pt x="39408" y="49427"/>
                  <a:pt x="35623" y="55605"/>
                  <a:pt x="35623" y="62340"/>
                </a:cubicBezTo>
                <a:lnTo>
                  <a:pt x="35623" y="258267"/>
                </a:lnTo>
                <a:cubicBezTo>
                  <a:pt x="35623" y="264446"/>
                  <a:pt x="38796" y="270179"/>
                  <a:pt x="44084" y="273407"/>
                </a:cubicBezTo>
                <a:cubicBezTo>
                  <a:pt x="49371" y="276636"/>
                  <a:pt x="55884" y="276969"/>
                  <a:pt x="61394" y="274186"/>
                </a:cubicBezTo>
                <a:lnTo>
                  <a:pt x="126017" y="241847"/>
                </a:lnTo>
                <a:lnTo>
                  <a:pt x="222477" y="274019"/>
                </a:lnTo>
                <a:cubicBezTo>
                  <a:pt x="220084" y="270457"/>
                  <a:pt x="217746" y="266728"/>
                  <a:pt x="215464" y="262943"/>
                </a:cubicBezTo>
                <a:cubicBezTo>
                  <a:pt x="209341" y="252757"/>
                  <a:pt x="203274" y="241068"/>
                  <a:pt x="198766" y="228544"/>
                </a:cubicBezTo>
                <a:lnTo>
                  <a:pt x="142437" y="209787"/>
                </a:lnTo>
                <a:lnTo>
                  <a:pt x="142437" y="51431"/>
                </a:lnTo>
                <a:lnTo>
                  <a:pt x="213683" y="75198"/>
                </a:lnTo>
                <a:lnTo>
                  <a:pt x="213683" y="130470"/>
                </a:lnTo>
                <a:cubicBezTo>
                  <a:pt x="230938" y="110543"/>
                  <a:pt x="256542" y="97963"/>
                  <a:pt x="284929" y="97963"/>
                </a:cubicBezTo>
                <a:cubicBezTo>
                  <a:pt x="297508" y="97963"/>
                  <a:pt x="309531" y="100413"/>
                  <a:pt x="320552" y="104921"/>
                </a:cubicBezTo>
                <a:lnTo>
                  <a:pt x="320608" y="26717"/>
                </a:lnTo>
                <a:close/>
                <a:moveTo>
                  <a:pt x="284985" y="124681"/>
                </a:moveTo>
                <a:cubicBezTo>
                  <a:pt x="248081" y="124681"/>
                  <a:pt x="218191" y="154070"/>
                  <a:pt x="218191" y="190305"/>
                </a:cubicBezTo>
                <a:cubicBezTo>
                  <a:pt x="218191" y="228656"/>
                  <a:pt x="253870" y="274019"/>
                  <a:pt x="273073" y="295672"/>
                </a:cubicBezTo>
                <a:cubicBezTo>
                  <a:pt x="279530" y="302908"/>
                  <a:pt x="290495" y="302908"/>
                  <a:pt x="296952" y="295672"/>
                </a:cubicBezTo>
                <a:cubicBezTo>
                  <a:pt x="316155" y="274019"/>
                  <a:pt x="351834" y="228656"/>
                  <a:pt x="351834" y="190305"/>
                </a:cubicBezTo>
                <a:cubicBezTo>
                  <a:pt x="351834" y="154070"/>
                  <a:pt x="321944" y="124681"/>
                  <a:pt x="285040" y="124681"/>
                </a:cubicBezTo>
                <a:close/>
                <a:moveTo>
                  <a:pt x="262720" y="191474"/>
                </a:moveTo>
                <a:cubicBezTo>
                  <a:pt x="262720" y="179186"/>
                  <a:pt x="272697" y="169210"/>
                  <a:pt x="284985" y="169210"/>
                </a:cubicBezTo>
                <a:cubicBezTo>
                  <a:pt x="297273" y="169210"/>
                  <a:pt x="307249" y="179186"/>
                  <a:pt x="307249" y="191474"/>
                </a:cubicBezTo>
                <a:cubicBezTo>
                  <a:pt x="307249" y="203762"/>
                  <a:pt x="297273" y="213738"/>
                  <a:pt x="284985" y="213738"/>
                </a:cubicBezTo>
                <a:cubicBezTo>
                  <a:pt x="272697" y="213738"/>
                  <a:pt x="262720" y="203762"/>
                  <a:pt x="262720" y="191474"/>
                </a:cubicBezTo>
                <a:close/>
              </a:path>
            </a:pathLst>
          </a:custGeom>
          <a:solidFill>
            <a:srgbClr val="E0E2E5"/>
          </a:solidFill>
        </p:spPr>
      </p:sp>
      <p:sp>
        <p:nvSpPr>
          <p:cNvPr id="4" name="Text 2"/>
          <p:cNvSpPr/>
          <p:nvPr/>
        </p:nvSpPr>
        <p:spPr>
          <a:xfrm>
            <a:off x="1282431" y="474974"/>
            <a:ext cx="2564862" cy="569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9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282431" y="1139939"/>
            <a:ext cx="1519918" cy="47497"/>
          </a:xfrm>
          <a:custGeom>
            <a:avLst/>
            <a:gdLst/>
            <a:ahLst/>
            <a:cxnLst/>
            <a:rect l="l" t="t" r="r" b="b"/>
            <a:pathLst>
              <a:path w="1519918" h="47497">
                <a:moveTo>
                  <a:pt x="0" y="0"/>
                </a:moveTo>
                <a:lnTo>
                  <a:pt x="1519918" y="0"/>
                </a:lnTo>
                <a:lnTo>
                  <a:pt x="1519918" y="47497"/>
                </a:lnTo>
                <a:lnTo>
                  <a:pt x="0" y="47497"/>
                </a:lnTo>
                <a:lnTo>
                  <a:pt x="0" y="0"/>
                </a:lnTo>
                <a:close/>
              </a:path>
            </a:pathLst>
          </a:custGeom>
          <a:solidFill>
            <a:srgbClr val="4A6D85"/>
          </a:solidFill>
        </p:spPr>
      </p:sp>
      <p:sp>
        <p:nvSpPr>
          <p:cNvPr id="6" name="Shape 4"/>
          <p:cNvSpPr/>
          <p:nvPr/>
        </p:nvSpPr>
        <p:spPr>
          <a:xfrm>
            <a:off x="474974" y="1424923"/>
            <a:ext cx="15306051" cy="2351123"/>
          </a:xfrm>
          <a:custGeom>
            <a:avLst/>
            <a:gdLst/>
            <a:ahLst/>
            <a:cxnLst/>
            <a:rect l="l" t="t" r="r" b="b"/>
            <a:pathLst>
              <a:path w="15306051" h="2351123">
                <a:moveTo>
                  <a:pt x="142502" y="0"/>
                </a:moveTo>
                <a:lnTo>
                  <a:pt x="15163550" y="0"/>
                </a:lnTo>
                <a:cubicBezTo>
                  <a:pt x="15242251" y="0"/>
                  <a:pt x="15306051" y="63800"/>
                  <a:pt x="15306051" y="142502"/>
                </a:cubicBezTo>
                <a:lnTo>
                  <a:pt x="15306051" y="2208622"/>
                </a:lnTo>
                <a:cubicBezTo>
                  <a:pt x="15306051" y="2287323"/>
                  <a:pt x="15242251" y="2351123"/>
                  <a:pt x="15163550" y="2351123"/>
                </a:cubicBezTo>
                <a:lnTo>
                  <a:pt x="142502" y="2351123"/>
                </a:lnTo>
                <a:cubicBezTo>
                  <a:pt x="63800" y="2351123"/>
                  <a:pt x="0" y="2287323"/>
                  <a:pt x="0" y="2208622"/>
                </a:cubicBezTo>
                <a:lnTo>
                  <a:pt x="0" y="142502"/>
                </a:lnTo>
                <a:cubicBezTo>
                  <a:pt x="0" y="63800"/>
                  <a:pt x="63800" y="0"/>
                  <a:pt x="1425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0" scaled="1"/>
          </a:gradFill>
        </p:spPr>
      </p:sp>
      <p:sp>
        <p:nvSpPr>
          <p:cNvPr id="7" name="Shape 5"/>
          <p:cNvSpPr/>
          <p:nvPr/>
        </p:nvSpPr>
        <p:spPr>
          <a:xfrm>
            <a:off x="712462" y="1709908"/>
            <a:ext cx="356231" cy="284985"/>
          </a:xfrm>
          <a:custGeom>
            <a:avLst/>
            <a:gdLst/>
            <a:ahLst/>
            <a:cxnLst/>
            <a:rect l="l" t="t" r="r" b="b"/>
            <a:pathLst>
              <a:path w="356231" h="284985">
                <a:moveTo>
                  <a:pt x="178115" y="8906"/>
                </a:moveTo>
                <a:cubicBezTo>
                  <a:pt x="210064" y="8906"/>
                  <a:pt x="236003" y="34844"/>
                  <a:pt x="236003" y="66793"/>
                </a:cubicBezTo>
                <a:cubicBezTo>
                  <a:pt x="236003" y="98742"/>
                  <a:pt x="210064" y="124681"/>
                  <a:pt x="178115" y="124681"/>
                </a:cubicBezTo>
                <a:cubicBezTo>
                  <a:pt x="146166" y="124681"/>
                  <a:pt x="120228" y="98742"/>
                  <a:pt x="120228" y="66793"/>
                </a:cubicBezTo>
                <a:cubicBezTo>
                  <a:pt x="120228" y="34844"/>
                  <a:pt x="146166" y="8906"/>
                  <a:pt x="178115" y="8906"/>
                </a:cubicBezTo>
                <a:close/>
                <a:moveTo>
                  <a:pt x="53435" y="48982"/>
                </a:moveTo>
                <a:cubicBezTo>
                  <a:pt x="75553" y="48982"/>
                  <a:pt x="93511" y="66939"/>
                  <a:pt x="93511" y="89058"/>
                </a:cubicBezTo>
                <a:cubicBezTo>
                  <a:pt x="93511" y="111176"/>
                  <a:pt x="75553" y="129134"/>
                  <a:pt x="53435" y="129134"/>
                </a:cubicBezTo>
                <a:cubicBezTo>
                  <a:pt x="31316" y="129134"/>
                  <a:pt x="13359" y="111176"/>
                  <a:pt x="13359" y="89058"/>
                </a:cubicBezTo>
                <a:cubicBezTo>
                  <a:pt x="13359" y="66939"/>
                  <a:pt x="31316" y="48982"/>
                  <a:pt x="53435" y="48982"/>
                </a:cubicBezTo>
                <a:close/>
                <a:moveTo>
                  <a:pt x="0" y="231550"/>
                </a:moveTo>
                <a:cubicBezTo>
                  <a:pt x="0" y="192198"/>
                  <a:pt x="31894" y="160304"/>
                  <a:pt x="71246" y="160304"/>
                </a:cubicBezTo>
                <a:cubicBezTo>
                  <a:pt x="78371" y="160304"/>
                  <a:pt x="85273" y="161361"/>
                  <a:pt x="91785" y="163310"/>
                </a:cubicBezTo>
                <a:cubicBezTo>
                  <a:pt x="73473" y="183793"/>
                  <a:pt x="62340" y="210844"/>
                  <a:pt x="62340" y="240456"/>
                </a:cubicBezTo>
                <a:lnTo>
                  <a:pt x="62340" y="249362"/>
                </a:lnTo>
                <a:cubicBezTo>
                  <a:pt x="62340" y="255707"/>
                  <a:pt x="63676" y="261718"/>
                  <a:pt x="66070" y="267173"/>
                </a:cubicBezTo>
                <a:lnTo>
                  <a:pt x="17812" y="267173"/>
                </a:lnTo>
                <a:cubicBezTo>
                  <a:pt x="7960" y="267173"/>
                  <a:pt x="0" y="259214"/>
                  <a:pt x="0" y="249362"/>
                </a:cubicBezTo>
                <a:lnTo>
                  <a:pt x="0" y="231550"/>
                </a:lnTo>
                <a:close/>
                <a:moveTo>
                  <a:pt x="290161" y="267173"/>
                </a:moveTo>
                <a:cubicBezTo>
                  <a:pt x="292555" y="261718"/>
                  <a:pt x="293890" y="255707"/>
                  <a:pt x="293890" y="249362"/>
                </a:cubicBezTo>
                <a:lnTo>
                  <a:pt x="293890" y="240456"/>
                </a:lnTo>
                <a:cubicBezTo>
                  <a:pt x="293890" y="210844"/>
                  <a:pt x="282758" y="183793"/>
                  <a:pt x="264446" y="163310"/>
                </a:cubicBezTo>
                <a:cubicBezTo>
                  <a:pt x="270958" y="161361"/>
                  <a:pt x="277860" y="160304"/>
                  <a:pt x="284985" y="160304"/>
                </a:cubicBezTo>
                <a:cubicBezTo>
                  <a:pt x="324337" y="160304"/>
                  <a:pt x="356231" y="192198"/>
                  <a:pt x="356231" y="231550"/>
                </a:cubicBezTo>
                <a:lnTo>
                  <a:pt x="356231" y="249362"/>
                </a:lnTo>
                <a:cubicBezTo>
                  <a:pt x="356231" y="259214"/>
                  <a:pt x="348271" y="267173"/>
                  <a:pt x="338419" y="267173"/>
                </a:cubicBezTo>
                <a:lnTo>
                  <a:pt x="290161" y="267173"/>
                </a:lnTo>
                <a:close/>
                <a:moveTo>
                  <a:pt x="262720" y="89058"/>
                </a:moveTo>
                <a:cubicBezTo>
                  <a:pt x="262720" y="66939"/>
                  <a:pt x="280678" y="48982"/>
                  <a:pt x="302796" y="48982"/>
                </a:cubicBezTo>
                <a:cubicBezTo>
                  <a:pt x="324915" y="48982"/>
                  <a:pt x="342872" y="66939"/>
                  <a:pt x="342872" y="89058"/>
                </a:cubicBezTo>
                <a:cubicBezTo>
                  <a:pt x="342872" y="111176"/>
                  <a:pt x="324915" y="129134"/>
                  <a:pt x="302796" y="129134"/>
                </a:cubicBezTo>
                <a:cubicBezTo>
                  <a:pt x="280678" y="129134"/>
                  <a:pt x="262720" y="111176"/>
                  <a:pt x="262720" y="89058"/>
                </a:cubicBezTo>
                <a:close/>
                <a:moveTo>
                  <a:pt x="89058" y="240456"/>
                </a:moveTo>
                <a:cubicBezTo>
                  <a:pt x="89058" y="191251"/>
                  <a:pt x="128911" y="151398"/>
                  <a:pt x="178115" y="151398"/>
                </a:cubicBezTo>
                <a:cubicBezTo>
                  <a:pt x="227320" y="151398"/>
                  <a:pt x="267173" y="191251"/>
                  <a:pt x="267173" y="240456"/>
                </a:cubicBezTo>
                <a:lnTo>
                  <a:pt x="267173" y="249362"/>
                </a:lnTo>
                <a:cubicBezTo>
                  <a:pt x="267173" y="259214"/>
                  <a:pt x="259214" y="267173"/>
                  <a:pt x="249362" y="267173"/>
                </a:cubicBezTo>
                <a:lnTo>
                  <a:pt x="106869" y="267173"/>
                </a:lnTo>
                <a:cubicBezTo>
                  <a:pt x="97017" y="267173"/>
                  <a:pt x="89058" y="259214"/>
                  <a:pt x="89058" y="249362"/>
                </a:cubicBezTo>
                <a:lnTo>
                  <a:pt x="89058" y="240456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8" name="Text 6"/>
          <p:cNvSpPr/>
          <p:nvPr/>
        </p:nvSpPr>
        <p:spPr>
          <a:xfrm>
            <a:off x="1068692" y="1662411"/>
            <a:ext cx="14617338" cy="379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5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适用对象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2462" y="2232380"/>
            <a:ext cx="2849847" cy="1306180"/>
          </a:xfrm>
          <a:custGeom>
            <a:avLst/>
            <a:gdLst/>
            <a:ahLst/>
            <a:cxnLst/>
            <a:rect l="l" t="t" r="r" b="b"/>
            <a:pathLst>
              <a:path w="2849847" h="1306180">
                <a:moveTo>
                  <a:pt x="94998" y="0"/>
                </a:moveTo>
                <a:lnTo>
                  <a:pt x="2754848" y="0"/>
                </a:lnTo>
                <a:cubicBezTo>
                  <a:pt x="2807314" y="0"/>
                  <a:pt x="2849847" y="42532"/>
                  <a:pt x="2849847" y="94998"/>
                </a:cubicBezTo>
                <a:lnTo>
                  <a:pt x="2849847" y="1211181"/>
                </a:lnTo>
                <a:cubicBezTo>
                  <a:pt x="2849847" y="1263647"/>
                  <a:pt x="2807314" y="1306180"/>
                  <a:pt x="2754848" y="1306180"/>
                </a:cubicBezTo>
                <a:lnTo>
                  <a:pt x="94998" y="1306180"/>
                </a:lnTo>
                <a:cubicBezTo>
                  <a:pt x="42567" y="1306180"/>
                  <a:pt x="0" y="1263612"/>
                  <a:pt x="0" y="1211181"/>
                </a:cubicBezTo>
                <a:lnTo>
                  <a:pt x="0" y="94998"/>
                </a:lnTo>
                <a:cubicBezTo>
                  <a:pt x="0" y="42532"/>
                  <a:pt x="42532" y="0"/>
                  <a:pt x="949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0" name="Shape 8"/>
          <p:cNvSpPr/>
          <p:nvPr/>
        </p:nvSpPr>
        <p:spPr>
          <a:xfrm>
            <a:off x="1918699" y="2374872"/>
            <a:ext cx="445289" cy="356231"/>
          </a:xfrm>
          <a:custGeom>
            <a:avLst/>
            <a:gdLst/>
            <a:ahLst/>
            <a:cxnLst/>
            <a:rect l="l" t="t" r="r" b="b"/>
            <a:pathLst>
              <a:path w="445289" h="356231">
                <a:moveTo>
                  <a:pt x="222644" y="155851"/>
                </a:moveTo>
                <a:cubicBezTo>
                  <a:pt x="262580" y="155851"/>
                  <a:pt x="295004" y="123428"/>
                  <a:pt x="295004" y="83492"/>
                </a:cubicBezTo>
                <a:cubicBezTo>
                  <a:pt x="295004" y="43555"/>
                  <a:pt x="262580" y="11132"/>
                  <a:pt x="222644" y="11132"/>
                </a:cubicBezTo>
                <a:cubicBezTo>
                  <a:pt x="182708" y="11132"/>
                  <a:pt x="150285" y="43555"/>
                  <a:pt x="150285" y="83492"/>
                </a:cubicBezTo>
                <a:cubicBezTo>
                  <a:pt x="150285" y="123428"/>
                  <a:pt x="182708" y="155851"/>
                  <a:pt x="222644" y="155851"/>
                </a:cubicBezTo>
                <a:close/>
                <a:moveTo>
                  <a:pt x="66793" y="161417"/>
                </a:moveTo>
                <a:cubicBezTo>
                  <a:pt x="94441" y="161417"/>
                  <a:pt x="116888" y="138970"/>
                  <a:pt x="116888" y="111322"/>
                </a:cubicBezTo>
                <a:cubicBezTo>
                  <a:pt x="116888" y="83674"/>
                  <a:pt x="94441" y="61227"/>
                  <a:pt x="66793" y="61227"/>
                </a:cubicBezTo>
                <a:cubicBezTo>
                  <a:pt x="39145" y="61227"/>
                  <a:pt x="16698" y="83674"/>
                  <a:pt x="16698" y="111322"/>
                </a:cubicBezTo>
                <a:cubicBezTo>
                  <a:pt x="16698" y="138970"/>
                  <a:pt x="39145" y="161417"/>
                  <a:pt x="66793" y="161417"/>
                </a:cubicBezTo>
                <a:close/>
                <a:moveTo>
                  <a:pt x="0" y="289438"/>
                </a:moveTo>
                <a:lnTo>
                  <a:pt x="0" y="311702"/>
                </a:lnTo>
                <a:cubicBezTo>
                  <a:pt x="0" y="324017"/>
                  <a:pt x="9949" y="333966"/>
                  <a:pt x="22264" y="333966"/>
                </a:cubicBezTo>
                <a:lnTo>
                  <a:pt x="82587" y="333966"/>
                </a:lnTo>
                <a:cubicBezTo>
                  <a:pt x="79595" y="327148"/>
                  <a:pt x="77925" y="319634"/>
                  <a:pt x="77925" y="311702"/>
                </a:cubicBezTo>
                <a:lnTo>
                  <a:pt x="77925" y="300570"/>
                </a:lnTo>
                <a:cubicBezTo>
                  <a:pt x="77925" y="263555"/>
                  <a:pt x="91841" y="229741"/>
                  <a:pt x="114731" y="204137"/>
                </a:cubicBezTo>
                <a:cubicBezTo>
                  <a:pt x="106591" y="201702"/>
                  <a:pt x="97963" y="200380"/>
                  <a:pt x="89058" y="200380"/>
                </a:cubicBezTo>
                <a:cubicBezTo>
                  <a:pt x="39867" y="200380"/>
                  <a:pt x="0" y="240247"/>
                  <a:pt x="0" y="289438"/>
                </a:cubicBezTo>
                <a:close/>
                <a:moveTo>
                  <a:pt x="428590" y="111322"/>
                </a:moveTo>
                <a:cubicBezTo>
                  <a:pt x="428590" y="83674"/>
                  <a:pt x="406143" y="61227"/>
                  <a:pt x="378495" y="61227"/>
                </a:cubicBezTo>
                <a:cubicBezTo>
                  <a:pt x="350847" y="61227"/>
                  <a:pt x="328400" y="83674"/>
                  <a:pt x="328400" y="111322"/>
                </a:cubicBezTo>
                <a:cubicBezTo>
                  <a:pt x="328400" y="138970"/>
                  <a:pt x="350847" y="161417"/>
                  <a:pt x="378495" y="161417"/>
                </a:cubicBezTo>
                <a:cubicBezTo>
                  <a:pt x="406143" y="161417"/>
                  <a:pt x="428590" y="138970"/>
                  <a:pt x="428590" y="111322"/>
                </a:cubicBezTo>
                <a:close/>
                <a:moveTo>
                  <a:pt x="111322" y="300570"/>
                </a:moveTo>
                <a:lnTo>
                  <a:pt x="111322" y="311702"/>
                </a:lnTo>
                <a:cubicBezTo>
                  <a:pt x="111322" y="324017"/>
                  <a:pt x="121272" y="333966"/>
                  <a:pt x="133587" y="333966"/>
                </a:cubicBezTo>
                <a:lnTo>
                  <a:pt x="242682" y="333966"/>
                </a:lnTo>
                <a:cubicBezTo>
                  <a:pt x="237742" y="318938"/>
                  <a:pt x="238299" y="303075"/>
                  <a:pt x="250127" y="289438"/>
                </a:cubicBezTo>
                <a:cubicBezTo>
                  <a:pt x="240386" y="278166"/>
                  <a:pt x="235864" y="261816"/>
                  <a:pt x="242195" y="245396"/>
                </a:cubicBezTo>
                <a:cubicBezTo>
                  <a:pt x="246787" y="233498"/>
                  <a:pt x="253258" y="222366"/>
                  <a:pt x="261259" y="212486"/>
                </a:cubicBezTo>
                <a:cubicBezTo>
                  <a:pt x="265016" y="207894"/>
                  <a:pt x="269330" y="204346"/>
                  <a:pt x="273992" y="201771"/>
                </a:cubicBezTo>
                <a:cubicBezTo>
                  <a:pt x="258615" y="193770"/>
                  <a:pt x="241152" y="189248"/>
                  <a:pt x="222644" y="189248"/>
                </a:cubicBezTo>
                <a:cubicBezTo>
                  <a:pt x="161139" y="189248"/>
                  <a:pt x="111322" y="239064"/>
                  <a:pt x="111322" y="300570"/>
                </a:cubicBezTo>
                <a:close/>
                <a:moveTo>
                  <a:pt x="434574" y="269887"/>
                </a:moveTo>
                <a:cubicBezTo>
                  <a:pt x="438957" y="267382"/>
                  <a:pt x="441184" y="262164"/>
                  <a:pt x="439305" y="257363"/>
                </a:cubicBezTo>
                <a:cubicBezTo>
                  <a:pt x="435965" y="248735"/>
                  <a:pt x="431304" y="240595"/>
                  <a:pt x="425459" y="233429"/>
                </a:cubicBezTo>
                <a:cubicBezTo>
                  <a:pt x="422259" y="229463"/>
                  <a:pt x="416623" y="228767"/>
                  <a:pt x="412240" y="231341"/>
                </a:cubicBezTo>
                <a:cubicBezTo>
                  <a:pt x="397072" y="240108"/>
                  <a:pt x="378426" y="229393"/>
                  <a:pt x="378426" y="211790"/>
                </a:cubicBezTo>
                <a:cubicBezTo>
                  <a:pt x="378426" y="206711"/>
                  <a:pt x="375016" y="202189"/>
                  <a:pt x="370007" y="201423"/>
                </a:cubicBezTo>
                <a:cubicBezTo>
                  <a:pt x="361032" y="200032"/>
                  <a:pt x="351360" y="200032"/>
                  <a:pt x="342385" y="201423"/>
                </a:cubicBezTo>
                <a:cubicBezTo>
                  <a:pt x="337376" y="202189"/>
                  <a:pt x="333966" y="206711"/>
                  <a:pt x="333966" y="211790"/>
                </a:cubicBezTo>
                <a:cubicBezTo>
                  <a:pt x="333966" y="229324"/>
                  <a:pt x="315320" y="240108"/>
                  <a:pt x="300152" y="231341"/>
                </a:cubicBezTo>
                <a:cubicBezTo>
                  <a:pt x="295769" y="228837"/>
                  <a:pt x="290133" y="229532"/>
                  <a:pt x="286933" y="233429"/>
                </a:cubicBezTo>
                <a:cubicBezTo>
                  <a:pt x="281088" y="240595"/>
                  <a:pt x="276427" y="248735"/>
                  <a:pt x="273087" y="257363"/>
                </a:cubicBezTo>
                <a:cubicBezTo>
                  <a:pt x="271278" y="262094"/>
                  <a:pt x="273435" y="267312"/>
                  <a:pt x="277818" y="269817"/>
                </a:cubicBezTo>
                <a:cubicBezTo>
                  <a:pt x="293056" y="278584"/>
                  <a:pt x="293056" y="300083"/>
                  <a:pt x="277818" y="308919"/>
                </a:cubicBezTo>
                <a:cubicBezTo>
                  <a:pt x="273435" y="311424"/>
                  <a:pt x="271209" y="316642"/>
                  <a:pt x="273087" y="321373"/>
                </a:cubicBezTo>
                <a:cubicBezTo>
                  <a:pt x="276427" y="330001"/>
                  <a:pt x="281088" y="338141"/>
                  <a:pt x="286933" y="345307"/>
                </a:cubicBezTo>
                <a:cubicBezTo>
                  <a:pt x="290133" y="349273"/>
                  <a:pt x="295769" y="349969"/>
                  <a:pt x="300152" y="347395"/>
                </a:cubicBezTo>
                <a:cubicBezTo>
                  <a:pt x="315320" y="338628"/>
                  <a:pt x="333966" y="349412"/>
                  <a:pt x="333966" y="366946"/>
                </a:cubicBezTo>
                <a:cubicBezTo>
                  <a:pt x="333966" y="372025"/>
                  <a:pt x="337376" y="376547"/>
                  <a:pt x="342385" y="377312"/>
                </a:cubicBezTo>
                <a:cubicBezTo>
                  <a:pt x="351360" y="378704"/>
                  <a:pt x="361032" y="378704"/>
                  <a:pt x="370007" y="377312"/>
                </a:cubicBezTo>
                <a:cubicBezTo>
                  <a:pt x="375016" y="376547"/>
                  <a:pt x="378426" y="372025"/>
                  <a:pt x="378426" y="366946"/>
                </a:cubicBezTo>
                <a:cubicBezTo>
                  <a:pt x="378426" y="349412"/>
                  <a:pt x="397072" y="338628"/>
                  <a:pt x="412240" y="347395"/>
                </a:cubicBezTo>
                <a:cubicBezTo>
                  <a:pt x="416623" y="349899"/>
                  <a:pt x="422259" y="349204"/>
                  <a:pt x="425459" y="345307"/>
                </a:cubicBezTo>
                <a:cubicBezTo>
                  <a:pt x="431304" y="338141"/>
                  <a:pt x="435965" y="330001"/>
                  <a:pt x="439305" y="321373"/>
                </a:cubicBezTo>
                <a:cubicBezTo>
                  <a:pt x="441114" y="316642"/>
                  <a:pt x="438957" y="311424"/>
                  <a:pt x="434574" y="308919"/>
                </a:cubicBezTo>
                <a:cubicBezTo>
                  <a:pt x="419337" y="300152"/>
                  <a:pt x="419337" y="278653"/>
                  <a:pt x="434574" y="269817"/>
                </a:cubicBezTo>
                <a:close/>
                <a:moveTo>
                  <a:pt x="328400" y="289438"/>
                </a:moveTo>
                <a:cubicBezTo>
                  <a:pt x="328400" y="274077"/>
                  <a:pt x="340871" y="261607"/>
                  <a:pt x="356231" y="261607"/>
                </a:cubicBezTo>
                <a:cubicBezTo>
                  <a:pt x="371591" y="261607"/>
                  <a:pt x="384061" y="274077"/>
                  <a:pt x="384061" y="289438"/>
                </a:cubicBezTo>
                <a:cubicBezTo>
                  <a:pt x="384061" y="304798"/>
                  <a:pt x="371591" y="317268"/>
                  <a:pt x="356231" y="317268"/>
                </a:cubicBezTo>
                <a:cubicBezTo>
                  <a:pt x="340871" y="317268"/>
                  <a:pt x="328400" y="304798"/>
                  <a:pt x="328400" y="289438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Text 9"/>
          <p:cNvSpPr/>
          <p:nvPr/>
        </p:nvSpPr>
        <p:spPr>
          <a:xfrm>
            <a:off x="807457" y="2826098"/>
            <a:ext cx="2659857" cy="569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开源社区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管理者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06903" y="2232380"/>
            <a:ext cx="2849847" cy="1306180"/>
          </a:xfrm>
          <a:custGeom>
            <a:avLst/>
            <a:gdLst/>
            <a:ahLst/>
            <a:cxnLst/>
            <a:rect l="l" t="t" r="r" b="b"/>
            <a:pathLst>
              <a:path w="2849847" h="1306180">
                <a:moveTo>
                  <a:pt x="94998" y="0"/>
                </a:moveTo>
                <a:lnTo>
                  <a:pt x="2754848" y="0"/>
                </a:lnTo>
                <a:cubicBezTo>
                  <a:pt x="2807314" y="0"/>
                  <a:pt x="2849847" y="42532"/>
                  <a:pt x="2849847" y="94998"/>
                </a:cubicBezTo>
                <a:lnTo>
                  <a:pt x="2849847" y="1211181"/>
                </a:lnTo>
                <a:cubicBezTo>
                  <a:pt x="2849847" y="1263647"/>
                  <a:pt x="2807314" y="1306180"/>
                  <a:pt x="2754848" y="1306180"/>
                </a:cubicBezTo>
                <a:lnTo>
                  <a:pt x="94998" y="1306180"/>
                </a:lnTo>
                <a:cubicBezTo>
                  <a:pt x="42567" y="1306180"/>
                  <a:pt x="0" y="1263612"/>
                  <a:pt x="0" y="1211181"/>
                </a:cubicBezTo>
                <a:lnTo>
                  <a:pt x="0" y="94998"/>
                </a:lnTo>
                <a:cubicBezTo>
                  <a:pt x="0" y="42532"/>
                  <a:pt x="42532" y="0"/>
                  <a:pt x="949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3" name="Shape 11"/>
          <p:cNvSpPr/>
          <p:nvPr/>
        </p:nvSpPr>
        <p:spPr>
          <a:xfrm>
            <a:off x="5002198" y="2374872"/>
            <a:ext cx="267173" cy="356231"/>
          </a:xfrm>
          <a:custGeom>
            <a:avLst/>
            <a:gdLst/>
            <a:ahLst/>
            <a:cxnLst/>
            <a:rect l="l" t="t" r="r" b="b"/>
            <a:pathLst>
              <a:path w="267173" h="356231">
                <a:moveTo>
                  <a:pt x="44529" y="0"/>
                </a:moveTo>
                <a:cubicBezTo>
                  <a:pt x="19968" y="0"/>
                  <a:pt x="0" y="19968"/>
                  <a:pt x="0" y="44529"/>
                </a:cubicBezTo>
                <a:lnTo>
                  <a:pt x="0" y="311702"/>
                </a:lnTo>
                <a:cubicBezTo>
                  <a:pt x="0" y="336262"/>
                  <a:pt x="19968" y="356231"/>
                  <a:pt x="44529" y="356231"/>
                </a:cubicBezTo>
                <a:lnTo>
                  <a:pt x="222644" y="356231"/>
                </a:lnTo>
                <a:cubicBezTo>
                  <a:pt x="247205" y="356231"/>
                  <a:pt x="267173" y="336262"/>
                  <a:pt x="267173" y="311702"/>
                </a:cubicBezTo>
                <a:lnTo>
                  <a:pt x="267173" y="44529"/>
                </a:lnTo>
                <a:cubicBezTo>
                  <a:pt x="267173" y="19968"/>
                  <a:pt x="247205" y="0"/>
                  <a:pt x="222644" y="0"/>
                </a:cubicBezTo>
                <a:lnTo>
                  <a:pt x="44529" y="0"/>
                </a:lnTo>
                <a:close/>
                <a:moveTo>
                  <a:pt x="122454" y="244909"/>
                </a:moveTo>
                <a:lnTo>
                  <a:pt x="144719" y="244909"/>
                </a:lnTo>
                <a:cubicBezTo>
                  <a:pt x="157034" y="244909"/>
                  <a:pt x="166983" y="254858"/>
                  <a:pt x="166983" y="267173"/>
                </a:cubicBezTo>
                <a:lnTo>
                  <a:pt x="166983" y="322834"/>
                </a:lnTo>
                <a:lnTo>
                  <a:pt x="100190" y="322834"/>
                </a:lnTo>
                <a:lnTo>
                  <a:pt x="100190" y="267173"/>
                </a:lnTo>
                <a:cubicBezTo>
                  <a:pt x="100190" y="254858"/>
                  <a:pt x="110139" y="244909"/>
                  <a:pt x="122454" y="244909"/>
                </a:cubicBezTo>
                <a:close/>
                <a:moveTo>
                  <a:pt x="66793" y="77925"/>
                </a:moveTo>
                <a:cubicBezTo>
                  <a:pt x="66793" y="71803"/>
                  <a:pt x="71803" y="66793"/>
                  <a:pt x="77925" y="66793"/>
                </a:cubicBezTo>
                <a:lnTo>
                  <a:pt x="100190" y="66793"/>
                </a:lnTo>
                <a:cubicBezTo>
                  <a:pt x="106313" y="66793"/>
                  <a:pt x="111322" y="71803"/>
                  <a:pt x="111322" y="77925"/>
                </a:cubicBezTo>
                <a:lnTo>
                  <a:pt x="111322" y="100190"/>
                </a:lnTo>
                <a:cubicBezTo>
                  <a:pt x="111322" y="106313"/>
                  <a:pt x="106313" y="111322"/>
                  <a:pt x="100190" y="111322"/>
                </a:cubicBezTo>
                <a:lnTo>
                  <a:pt x="77925" y="111322"/>
                </a:lnTo>
                <a:cubicBezTo>
                  <a:pt x="71803" y="111322"/>
                  <a:pt x="66793" y="106313"/>
                  <a:pt x="66793" y="100190"/>
                </a:cubicBezTo>
                <a:lnTo>
                  <a:pt x="66793" y="77925"/>
                </a:lnTo>
                <a:close/>
                <a:moveTo>
                  <a:pt x="166983" y="66793"/>
                </a:moveTo>
                <a:lnTo>
                  <a:pt x="189248" y="66793"/>
                </a:lnTo>
                <a:cubicBezTo>
                  <a:pt x="195370" y="66793"/>
                  <a:pt x="200380" y="71803"/>
                  <a:pt x="200380" y="77925"/>
                </a:cubicBezTo>
                <a:lnTo>
                  <a:pt x="200380" y="100190"/>
                </a:lnTo>
                <a:cubicBezTo>
                  <a:pt x="200380" y="106313"/>
                  <a:pt x="195370" y="111322"/>
                  <a:pt x="189248" y="111322"/>
                </a:cubicBezTo>
                <a:lnTo>
                  <a:pt x="166983" y="111322"/>
                </a:lnTo>
                <a:cubicBezTo>
                  <a:pt x="160860" y="111322"/>
                  <a:pt x="155851" y="106313"/>
                  <a:pt x="155851" y="100190"/>
                </a:cubicBezTo>
                <a:lnTo>
                  <a:pt x="155851" y="77925"/>
                </a:lnTo>
                <a:cubicBezTo>
                  <a:pt x="155851" y="71803"/>
                  <a:pt x="160860" y="66793"/>
                  <a:pt x="166983" y="66793"/>
                </a:cubicBezTo>
                <a:close/>
                <a:moveTo>
                  <a:pt x="66793" y="166983"/>
                </a:moveTo>
                <a:cubicBezTo>
                  <a:pt x="66793" y="160860"/>
                  <a:pt x="71803" y="155851"/>
                  <a:pt x="77925" y="155851"/>
                </a:cubicBezTo>
                <a:lnTo>
                  <a:pt x="100190" y="155851"/>
                </a:lnTo>
                <a:cubicBezTo>
                  <a:pt x="106313" y="155851"/>
                  <a:pt x="111322" y="160860"/>
                  <a:pt x="111322" y="166983"/>
                </a:cubicBezTo>
                <a:lnTo>
                  <a:pt x="111322" y="189248"/>
                </a:lnTo>
                <a:cubicBezTo>
                  <a:pt x="111322" y="195370"/>
                  <a:pt x="106313" y="200380"/>
                  <a:pt x="100190" y="200380"/>
                </a:cubicBezTo>
                <a:lnTo>
                  <a:pt x="77925" y="200380"/>
                </a:lnTo>
                <a:cubicBezTo>
                  <a:pt x="71803" y="200380"/>
                  <a:pt x="66793" y="195370"/>
                  <a:pt x="66793" y="189248"/>
                </a:cubicBezTo>
                <a:lnTo>
                  <a:pt x="66793" y="166983"/>
                </a:lnTo>
                <a:close/>
                <a:moveTo>
                  <a:pt x="166983" y="155851"/>
                </a:moveTo>
                <a:lnTo>
                  <a:pt x="189248" y="155851"/>
                </a:lnTo>
                <a:cubicBezTo>
                  <a:pt x="195370" y="155851"/>
                  <a:pt x="200380" y="160860"/>
                  <a:pt x="200380" y="166983"/>
                </a:cubicBezTo>
                <a:lnTo>
                  <a:pt x="200380" y="189248"/>
                </a:lnTo>
                <a:cubicBezTo>
                  <a:pt x="200380" y="195370"/>
                  <a:pt x="195370" y="200380"/>
                  <a:pt x="189248" y="200380"/>
                </a:cubicBezTo>
                <a:lnTo>
                  <a:pt x="166983" y="200380"/>
                </a:lnTo>
                <a:cubicBezTo>
                  <a:pt x="160860" y="200380"/>
                  <a:pt x="155851" y="195370"/>
                  <a:pt x="155851" y="189248"/>
                </a:cubicBezTo>
                <a:lnTo>
                  <a:pt x="155851" y="166983"/>
                </a:lnTo>
                <a:cubicBezTo>
                  <a:pt x="155851" y="160860"/>
                  <a:pt x="160860" y="155851"/>
                  <a:pt x="166983" y="155851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4" name="Text 12"/>
          <p:cNvSpPr/>
          <p:nvPr/>
        </p:nvSpPr>
        <p:spPr>
          <a:xfrm>
            <a:off x="3801898" y="2826098"/>
            <a:ext cx="2659857" cy="284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企业OSPO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701345" y="2232380"/>
            <a:ext cx="2849847" cy="1306180"/>
          </a:xfrm>
          <a:custGeom>
            <a:avLst/>
            <a:gdLst/>
            <a:ahLst/>
            <a:cxnLst/>
            <a:rect l="l" t="t" r="r" b="b"/>
            <a:pathLst>
              <a:path w="2849847" h="1306180">
                <a:moveTo>
                  <a:pt x="94998" y="0"/>
                </a:moveTo>
                <a:lnTo>
                  <a:pt x="2754848" y="0"/>
                </a:lnTo>
                <a:cubicBezTo>
                  <a:pt x="2807314" y="0"/>
                  <a:pt x="2849847" y="42532"/>
                  <a:pt x="2849847" y="94998"/>
                </a:cubicBezTo>
                <a:lnTo>
                  <a:pt x="2849847" y="1211181"/>
                </a:lnTo>
                <a:cubicBezTo>
                  <a:pt x="2849847" y="1263647"/>
                  <a:pt x="2807314" y="1306180"/>
                  <a:pt x="2754848" y="1306180"/>
                </a:cubicBezTo>
                <a:lnTo>
                  <a:pt x="94998" y="1306180"/>
                </a:lnTo>
                <a:cubicBezTo>
                  <a:pt x="42567" y="1306180"/>
                  <a:pt x="0" y="1263612"/>
                  <a:pt x="0" y="1211181"/>
                </a:cubicBezTo>
                <a:lnTo>
                  <a:pt x="0" y="94998"/>
                </a:lnTo>
                <a:cubicBezTo>
                  <a:pt x="0" y="42532"/>
                  <a:pt x="42532" y="0"/>
                  <a:pt x="949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6" name="Shape 14"/>
          <p:cNvSpPr/>
          <p:nvPr/>
        </p:nvSpPr>
        <p:spPr>
          <a:xfrm>
            <a:off x="7929847" y="2374872"/>
            <a:ext cx="400760" cy="356231"/>
          </a:xfrm>
          <a:custGeom>
            <a:avLst/>
            <a:gdLst/>
            <a:ahLst/>
            <a:cxnLst/>
            <a:rect l="l" t="t" r="r" b="b"/>
            <a:pathLst>
              <a:path w="400760" h="356231">
                <a:moveTo>
                  <a:pt x="251031" y="835"/>
                </a:moveTo>
                <a:cubicBezTo>
                  <a:pt x="239203" y="-2574"/>
                  <a:pt x="226888" y="4314"/>
                  <a:pt x="223479" y="16142"/>
                </a:cubicBezTo>
                <a:lnTo>
                  <a:pt x="134421" y="327844"/>
                </a:lnTo>
                <a:cubicBezTo>
                  <a:pt x="131012" y="339672"/>
                  <a:pt x="137900" y="351987"/>
                  <a:pt x="149728" y="355396"/>
                </a:cubicBezTo>
                <a:cubicBezTo>
                  <a:pt x="161556" y="358805"/>
                  <a:pt x="173871" y="351917"/>
                  <a:pt x="177280" y="340089"/>
                </a:cubicBezTo>
                <a:lnTo>
                  <a:pt x="266338" y="28387"/>
                </a:lnTo>
                <a:cubicBezTo>
                  <a:pt x="269747" y="16559"/>
                  <a:pt x="262859" y="4244"/>
                  <a:pt x="251031" y="835"/>
                </a:cubicBezTo>
                <a:close/>
                <a:moveTo>
                  <a:pt x="295978" y="95528"/>
                </a:moveTo>
                <a:cubicBezTo>
                  <a:pt x="287281" y="104225"/>
                  <a:pt x="287281" y="118349"/>
                  <a:pt x="295978" y="127046"/>
                </a:cubicBezTo>
                <a:lnTo>
                  <a:pt x="347047" y="178115"/>
                </a:lnTo>
                <a:lnTo>
                  <a:pt x="295978" y="229184"/>
                </a:lnTo>
                <a:cubicBezTo>
                  <a:pt x="287281" y="237881"/>
                  <a:pt x="287281" y="252005"/>
                  <a:pt x="295978" y="260703"/>
                </a:cubicBezTo>
                <a:cubicBezTo>
                  <a:pt x="304675" y="269400"/>
                  <a:pt x="318799" y="269400"/>
                  <a:pt x="327496" y="260703"/>
                </a:cubicBezTo>
                <a:lnTo>
                  <a:pt x="394289" y="193909"/>
                </a:lnTo>
                <a:cubicBezTo>
                  <a:pt x="402986" y="185212"/>
                  <a:pt x="402986" y="171088"/>
                  <a:pt x="394289" y="162391"/>
                </a:cubicBezTo>
                <a:lnTo>
                  <a:pt x="327496" y="95598"/>
                </a:lnTo>
                <a:cubicBezTo>
                  <a:pt x="318799" y="86901"/>
                  <a:pt x="304675" y="86901"/>
                  <a:pt x="295978" y="95598"/>
                </a:cubicBezTo>
                <a:close/>
                <a:moveTo>
                  <a:pt x="104852" y="95528"/>
                </a:moveTo>
                <a:cubicBezTo>
                  <a:pt x="96154" y="86831"/>
                  <a:pt x="82030" y="86831"/>
                  <a:pt x="73333" y="95528"/>
                </a:cubicBezTo>
                <a:lnTo>
                  <a:pt x="6540" y="162322"/>
                </a:lnTo>
                <a:cubicBezTo>
                  <a:pt x="-2157" y="171019"/>
                  <a:pt x="-2157" y="185143"/>
                  <a:pt x="6540" y="193840"/>
                </a:cubicBezTo>
                <a:lnTo>
                  <a:pt x="73333" y="260633"/>
                </a:lnTo>
                <a:cubicBezTo>
                  <a:pt x="82030" y="269330"/>
                  <a:pt x="96154" y="269330"/>
                  <a:pt x="104852" y="260633"/>
                </a:cubicBezTo>
                <a:cubicBezTo>
                  <a:pt x="113549" y="251936"/>
                  <a:pt x="113549" y="237812"/>
                  <a:pt x="104852" y="229115"/>
                </a:cubicBezTo>
                <a:lnTo>
                  <a:pt x="53783" y="178115"/>
                </a:lnTo>
                <a:lnTo>
                  <a:pt x="104782" y="127046"/>
                </a:lnTo>
                <a:cubicBezTo>
                  <a:pt x="113479" y="118349"/>
                  <a:pt x="113479" y="104225"/>
                  <a:pt x="104782" y="95528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17" name="Text 15"/>
          <p:cNvSpPr/>
          <p:nvPr/>
        </p:nvSpPr>
        <p:spPr>
          <a:xfrm>
            <a:off x="6796340" y="2826098"/>
            <a:ext cx="2659857" cy="284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开发者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95787" y="2232380"/>
            <a:ext cx="2849847" cy="1306180"/>
          </a:xfrm>
          <a:custGeom>
            <a:avLst/>
            <a:gdLst/>
            <a:ahLst/>
            <a:cxnLst/>
            <a:rect l="l" t="t" r="r" b="b"/>
            <a:pathLst>
              <a:path w="2849847" h="1306180">
                <a:moveTo>
                  <a:pt x="94998" y="0"/>
                </a:moveTo>
                <a:lnTo>
                  <a:pt x="2754848" y="0"/>
                </a:lnTo>
                <a:cubicBezTo>
                  <a:pt x="2807314" y="0"/>
                  <a:pt x="2849847" y="42532"/>
                  <a:pt x="2849847" y="94998"/>
                </a:cubicBezTo>
                <a:lnTo>
                  <a:pt x="2849847" y="1211181"/>
                </a:lnTo>
                <a:cubicBezTo>
                  <a:pt x="2849847" y="1263647"/>
                  <a:pt x="2807314" y="1306180"/>
                  <a:pt x="2754848" y="1306180"/>
                </a:cubicBezTo>
                <a:lnTo>
                  <a:pt x="94998" y="1306180"/>
                </a:lnTo>
                <a:cubicBezTo>
                  <a:pt x="42567" y="1306180"/>
                  <a:pt x="0" y="1263612"/>
                  <a:pt x="0" y="1211181"/>
                </a:cubicBezTo>
                <a:lnTo>
                  <a:pt x="0" y="94998"/>
                </a:lnTo>
                <a:cubicBezTo>
                  <a:pt x="0" y="42532"/>
                  <a:pt x="42532" y="0"/>
                  <a:pt x="949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9" name="Shape 17"/>
          <p:cNvSpPr/>
          <p:nvPr/>
        </p:nvSpPr>
        <p:spPr>
          <a:xfrm>
            <a:off x="10946553" y="2374872"/>
            <a:ext cx="356231" cy="356231"/>
          </a:xfrm>
          <a:custGeom>
            <a:avLst/>
            <a:gdLst/>
            <a:ahLst/>
            <a:cxnLst/>
            <a:rect l="l" t="t" r="r" b="b"/>
            <a:pathLst>
              <a:path w="356231" h="356231">
                <a:moveTo>
                  <a:pt x="44529" y="44529"/>
                </a:moveTo>
                <a:cubicBezTo>
                  <a:pt x="44529" y="32214"/>
                  <a:pt x="34579" y="22264"/>
                  <a:pt x="22264" y="22264"/>
                </a:cubicBezTo>
                <a:cubicBezTo>
                  <a:pt x="9949" y="22264"/>
                  <a:pt x="0" y="32214"/>
                  <a:pt x="0" y="44529"/>
                </a:cubicBezTo>
                <a:lnTo>
                  <a:pt x="0" y="278305"/>
                </a:lnTo>
                <a:cubicBezTo>
                  <a:pt x="0" y="309058"/>
                  <a:pt x="24908" y="333966"/>
                  <a:pt x="55661" y="333966"/>
                </a:cubicBezTo>
                <a:lnTo>
                  <a:pt x="333966" y="333966"/>
                </a:lnTo>
                <a:cubicBezTo>
                  <a:pt x="346281" y="333966"/>
                  <a:pt x="356231" y="324017"/>
                  <a:pt x="356231" y="311702"/>
                </a:cubicBezTo>
                <a:cubicBezTo>
                  <a:pt x="356231" y="299387"/>
                  <a:pt x="346281" y="289438"/>
                  <a:pt x="333966" y="289438"/>
                </a:cubicBezTo>
                <a:lnTo>
                  <a:pt x="55661" y="289438"/>
                </a:lnTo>
                <a:cubicBezTo>
                  <a:pt x="49538" y="289438"/>
                  <a:pt x="44529" y="284428"/>
                  <a:pt x="44529" y="278305"/>
                </a:cubicBezTo>
                <a:lnTo>
                  <a:pt x="44529" y="44529"/>
                </a:lnTo>
                <a:close/>
                <a:moveTo>
                  <a:pt x="327426" y="104782"/>
                </a:moveTo>
                <a:cubicBezTo>
                  <a:pt x="336123" y="96085"/>
                  <a:pt x="336123" y="81961"/>
                  <a:pt x="327426" y="73264"/>
                </a:cubicBezTo>
                <a:cubicBezTo>
                  <a:pt x="318729" y="64567"/>
                  <a:pt x="304605" y="64567"/>
                  <a:pt x="295908" y="73264"/>
                </a:cubicBezTo>
                <a:lnTo>
                  <a:pt x="222644" y="146597"/>
                </a:lnTo>
                <a:lnTo>
                  <a:pt x="182707" y="106730"/>
                </a:lnTo>
                <a:cubicBezTo>
                  <a:pt x="174010" y="98033"/>
                  <a:pt x="159886" y="98033"/>
                  <a:pt x="151189" y="106730"/>
                </a:cubicBezTo>
                <a:lnTo>
                  <a:pt x="84396" y="173523"/>
                </a:lnTo>
                <a:cubicBezTo>
                  <a:pt x="75699" y="182220"/>
                  <a:pt x="75699" y="196344"/>
                  <a:pt x="84396" y="205041"/>
                </a:cubicBezTo>
                <a:cubicBezTo>
                  <a:pt x="93093" y="213738"/>
                  <a:pt x="107217" y="213738"/>
                  <a:pt x="115914" y="205041"/>
                </a:cubicBezTo>
                <a:lnTo>
                  <a:pt x="166983" y="153972"/>
                </a:lnTo>
                <a:lnTo>
                  <a:pt x="206920" y="193909"/>
                </a:lnTo>
                <a:cubicBezTo>
                  <a:pt x="215617" y="202606"/>
                  <a:pt x="229741" y="202606"/>
                  <a:pt x="238438" y="193909"/>
                </a:cubicBezTo>
                <a:lnTo>
                  <a:pt x="327496" y="104852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20" name="Text 18"/>
          <p:cNvSpPr/>
          <p:nvPr/>
        </p:nvSpPr>
        <p:spPr>
          <a:xfrm>
            <a:off x="9790782" y="2826098"/>
            <a:ext cx="2659857" cy="284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投资者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2690229" y="2232380"/>
            <a:ext cx="2849847" cy="1306180"/>
          </a:xfrm>
          <a:custGeom>
            <a:avLst/>
            <a:gdLst/>
            <a:ahLst/>
            <a:cxnLst/>
            <a:rect l="l" t="t" r="r" b="b"/>
            <a:pathLst>
              <a:path w="2849847" h="1306180">
                <a:moveTo>
                  <a:pt x="94998" y="0"/>
                </a:moveTo>
                <a:lnTo>
                  <a:pt x="2754848" y="0"/>
                </a:lnTo>
                <a:cubicBezTo>
                  <a:pt x="2807314" y="0"/>
                  <a:pt x="2849847" y="42532"/>
                  <a:pt x="2849847" y="94998"/>
                </a:cubicBezTo>
                <a:lnTo>
                  <a:pt x="2849847" y="1211181"/>
                </a:lnTo>
                <a:cubicBezTo>
                  <a:pt x="2849847" y="1263647"/>
                  <a:pt x="2807314" y="1306180"/>
                  <a:pt x="2754848" y="1306180"/>
                </a:cubicBezTo>
                <a:lnTo>
                  <a:pt x="94998" y="1306180"/>
                </a:lnTo>
                <a:cubicBezTo>
                  <a:pt x="42567" y="1306180"/>
                  <a:pt x="0" y="1263612"/>
                  <a:pt x="0" y="1211181"/>
                </a:cubicBezTo>
                <a:lnTo>
                  <a:pt x="0" y="94998"/>
                </a:lnTo>
                <a:cubicBezTo>
                  <a:pt x="0" y="42532"/>
                  <a:pt x="42532" y="0"/>
                  <a:pt x="9499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2" name="Shape 20"/>
          <p:cNvSpPr/>
          <p:nvPr/>
        </p:nvSpPr>
        <p:spPr>
          <a:xfrm>
            <a:off x="13918731" y="2374872"/>
            <a:ext cx="400760" cy="356231"/>
          </a:xfrm>
          <a:custGeom>
            <a:avLst/>
            <a:gdLst/>
            <a:ahLst/>
            <a:cxnLst/>
            <a:rect l="l" t="t" r="r" b="b"/>
            <a:pathLst>
              <a:path w="400760" h="356231">
                <a:moveTo>
                  <a:pt x="33397" y="136230"/>
                </a:moveTo>
                <a:lnTo>
                  <a:pt x="178950" y="196136"/>
                </a:lnTo>
                <a:cubicBezTo>
                  <a:pt x="185769" y="198919"/>
                  <a:pt x="193005" y="200380"/>
                  <a:pt x="200380" y="200380"/>
                </a:cubicBezTo>
                <a:cubicBezTo>
                  <a:pt x="207755" y="200380"/>
                  <a:pt x="214991" y="198919"/>
                  <a:pt x="221809" y="196136"/>
                </a:cubicBezTo>
                <a:lnTo>
                  <a:pt x="390462" y="126699"/>
                </a:lnTo>
                <a:cubicBezTo>
                  <a:pt x="396724" y="124124"/>
                  <a:pt x="400760" y="118071"/>
                  <a:pt x="400760" y="111322"/>
                </a:cubicBezTo>
                <a:cubicBezTo>
                  <a:pt x="400760" y="104573"/>
                  <a:pt x="396724" y="98520"/>
                  <a:pt x="390462" y="95946"/>
                </a:cubicBezTo>
                <a:lnTo>
                  <a:pt x="221809" y="26509"/>
                </a:lnTo>
                <a:cubicBezTo>
                  <a:pt x="214991" y="23726"/>
                  <a:pt x="207755" y="22264"/>
                  <a:pt x="200380" y="22264"/>
                </a:cubicBezTo>
                <a:cubicBezTo>
                  <a:pt x="193005" y="22264"/>
                  <a:pt x="185769" y="23726"/>
                  <a:pt x="178950" y="26509"/>
                </a:cubicBezTo>
                <a:lnTo>
                  <a:pt x="10297" y="95946"/>
                </a:lnTo>
                <a:cubicBezTo>
                  <a:pt x="4035" y="98520"/>
                  <a:pt x="0" y="104573"/>
                  <a:pt x="0" y="111322"/>
                </a:cubicBezTo>
                <a:lnTo>
                  <a:pt x="0" y="317268"/>
                </a:lnTo>
                <a:cubicBezTo>
                  <a:pt x="0" y="326522"/>
                  <a:pt x="7445" y="333966"/>
                  <a:pt x="16698" y="333966"/>
                </a:cubicBezTo>
                <a:cubicBezTo>
                  <a:pt x="25952" y="333966"/>
                  <a:pt x="33397" y="326522"/>
                  <a:pt x="33397" y="317268"/>
                </a:cubicBezTo>
                <a:lnTo>
                  <a:pt x="33397" y="136230"/>
                </a:lnTo>
                <a:close/>
                <a:moveTo>
                  <a:pt x="66793" y="186117"/>
                </a:moveTo>
                <a:lnTo>
                  <a:pt x="66793" y="267173"/>
                </a:lnTo>
                <a:cubicBezTo>
                  <a:pt x="66793" y="304049"/>
                  <a:pt x="126629" y="333966"/>
                  <a:pt x="200380" y="333966"/>
                </a:cubicBezTo>
                <a:cubicBezTo>
                  <a:pt x="274131" y="333966"/>
                  <a:pt x="333966" y="304049"/>
                  <a:pt x="333966" y="267173"/>
                </a:cubicBezTo>
                <a:lnTo>
                  <a:pt x="333966" y="186047"/>
                </a:lnTo>
                <a:lnTo>
                  <a:pt x="234542" y="227028"/>
                </a:lnTo>
                <a:cubicBezTo>
                  <a:pt x="223688" y="231480"/>
                  <a:pt x="212138" y="233776"/>
                  <a:pt x="200380" y="233776"/>
                </a:cubicBezTo>
                <a:cubicBezTo>
                  <a:pt x="188621" y="233776"/>
                  <a:pt x="177072" y="231480"/>
                  <a:pt x="166218" y="227028"/>
                </a:cubicBezTo>
                <a:lnTo>
                  <a:pt x="66793" y="186047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23" name="Text 21"/>
          <p:cNvSpPr/>
          <p:nvPr/>
        </p:nvSpPr>
        <p:spPr>
          <a:xfrm>
            <a:off x="12785224" y="2826098"/>
            <a:ext cx="2659857" cy="284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研究者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98723" y="3918539"/>
            <a:ext cx="7528345" cy="2279877"/>
          </a:xfrm>
          <a:custGeom>
            <a:avLst/>
            <a:gdLst/>
            <a:ahLst/>
            <a:cxnLst/>
            <a:rect l="l" t="t" r="r" b="b"/>
            <a:pathLst>
              <a:path w="7528345" h="2279877">
                <a:moveTo>
                  <a:pt x="47497" y="0"/>
                </a:moveTo>
                <a:lnTo>
                  <a:pt x="7385852" y="0"/>
                </a:lnTo>
                <a:cubicBezTo>
                  <a:pt x="7464549" y="0"/>
                  <a:pt x="7528345" y="63796"/>
                  <a:pt x="7528345" y="142492"/>
                </a:cubicBezTo>
                <a:lnTo>
                  <a:pt x="7528345" y="2137385"/>
                </a:lnTo>
                <a:cubicBezTo>
                  <a:pt x="7528345" y="2216081"/>
                  <a:pt x="7464549" y="2279877"/>
                  <a:pt x="7385852" y="2279877"/>
                </a:cubicBez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5" name="Shape 23"/>
          <p:cNvSpPr/>
          <p:nvPr/>
        </p:nvSpPr>
        <p:spPr>
          <a:xfrm>
            <a:off x="498723" y="3918539"/>
            <a:ext cx="47497" cy="2279877"/>
          </a:xfrm>
          <a:custGeom>
            <a:avLst/>
            <a:gdLst/>
            <a:ahLst/>
            <a:cxnLst/>
            <a:rect l="l" t="t" r="r" b="b"/>
            <a:pathLst>
              <a:path w="47497" h="2279877">
                <a:moveTo>
                  <a:pt x="47497" y="0"/>
                </a:moveTo>
                <a:lnTo>
                  <a:pt x="47497" y="0"/>
                </a:lnTo>
                <a:lnTo>
                  <a:pt x="47497" y="2279877"/>
                </a:ln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6" name="Shape 24"/>
          <p:cNvSpPr/>
          <p:nvPr/>
        </p:nvSpPr>
        <p:spPr>
          <a:xfrm>
            <a:off x="712462" y="4108529"/>
            <a:ext cx="474974" cy="474974"/>
          </a:xfrm>
          <a:custGeom>
            <a:avLst/>
            <a:gdLst/>
            <a:ahLst/>
            <a:cxnLst/>
            <a:rect l="l" t="t" r="r" b="b"/>
            <a:pathLst>
              <a:path w="474974" h="474974">
                <a:moveTo>
                  <a:pt x="237487" y="0"/>
                </a:moveTo>
                <a:lnTo>
                  <a:pt x="237487" y="0"/>
                </a:lnTo>
                <a:cubicBezTo>
                  <a:pt x="368560" y="0"/>
                  <a:pt x="474974" y="106414"/>
                  <a:pt x="474974" y="237487"/>
                </a:cubicBezTo>
                <a:lnTo>
                  <a:pt x="474974" y="237487"/>
                </a:lnTo>
                <a:cubicBezTo>
                  <a:pt x="474974" y="368560"/>
                  <a:pt x="368560" y="474974"/>
                  <a:pt x="237487" y="474974"/>
                </a:cubicBezTo>
                <a:lnTo>
                  <a:pt x="237487" y="474974"/>
                </a:lnTo>
                <a:cubicBezTo>
                  <a:pt x="106414" y="474974"/>
                  <a:pt x="0" y="368560"/>
                  <a:pt x="0" y="237487"/>
                </a:cubicBezTo>
                <a:lnTo>
                  <a:pt x="0" y="237487"/>
                </a:lnTo>
                <a:cubicBezTo>
                  <a:pt x="0" y="106414"/>
                  <a:pt x="106414" y="0"/>
                  <a:pt x="23748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7" name="Text 25"/>
          <p:cNvSpPr/>
          <p:nvPr/>
        </p:nvSpPr>
        <p:spPr>
          <a:xfrm>
            <a:off x="907894" y="4179775"/>
            <a:ext cx="189990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29928" y="4179775"/>
            <a:ext cx="1543667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项目选型评估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2462" y="4725996"/>
            <a:ext cx="7219611" cy="617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9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企业在选择开源依赖时，通过健康度评分快速识别成熟、活跃、可持续的开源项目，降低技术选型风险。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2462" y="5485955"/>
            <a:ext cx="7124617" cy="522472"/>
          </a:xfrm>
          <a:custGeom>
            <a:avLst/>
            <a:gdLst/>
            <a:ahLst/>
            <a:cxnLst/>
            <a:rect l="l" t="t" r="r" b="b"/>
            <a:pathLst>
              <a:path w="7124617" h="522472">
                <a:moveTo>
                  <a:pt x="94996" y="0"/>
                </a:moveTo>
                <a:lnTo>
                  <a:pt x="7029621" y="0"/>
                </a:lnTo>
                <a:cubicBezTo>
                  <a:pt x="7082085" y="0"/>
                  <a:pt x="7124617" y="42531"/>
                  <a:pt x="7124617" y="94996"/>
                </a:cubicBezTo>
                <a:lnTo>
                  <a:pt x="7124617" y="427476"/>
                </a:lnTo>
                <a:cubicBezTo>
                  <a:pt x="7124617" y="479941"/>
                  <a:pt x="7082085" y="522472"/>
                  <a:pt x="7029621" y="522472"/>
                </a:cubicBezTo>
                <a:lnTo>
                  <a:pt x="94996" y="522472"/>
                </a:lnTo>
                <a:cubicBezTo>
                  <a:pt x="42566" y="522472"/>
                  <a:pt x="0" y="479906"/>
                  <a:pt x="0" y="427476"/>
                </a:cubicBezTo>
                <a:lnTo>
                  <a:pt x="0" y="94996"/>
                </a:lnTo>
                <a:cubicBezTo>
                  <a:pt x="0" y="42566"/>
                  <a:pt x="42566" y="0"/>
                  <a:pt x="94996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1" name="Shape 29"/>
          <p:cNvSpPr/>
          <p:nvPr/>
        </p:nvSpPr>
        <p:spPr>
          <a:xfrm>
            <a:off x="878703" y="5660110"/>
            <a:ext cx="166241" cy="166241"/>
          </a:xfrm>
          <a:custGeom>
            <a:avLst/>
            <a:gdLst/>
            <a:ahLst/>
            <a:cxnLst/>
            <a:rect l="l" t="t" r="r" b="b"/>
            <a:pathLst>
              <a:path w="166241" h="166241">
                <a:moveTo>
                  <a:pt x="83121" y="166241"/>
                </a:moveTo>
                <a:cubicBezTo>
                  <a:pt x="128996" y="166241"/>
                  <a:pt x="166241" y="128996"/>
                  <a:pt x="166241" y="83121"/>
                </a:cubicBezTo>
                <a:cubicBezTo>
                  <a:pt x="166241" y="37245"/>
                  <a:pt x="128996" y="0"/>
                  <a:pt x="83121" y="0"/>
                </a:cubicBezTo>
                <a:cubicBezTo>
                  <a:pt x="37245" y="0"/>
                  <a:pt x="0" y="37245"/>
                  <a:pt x="0" y="83121"/>
                </a:cubicBezTo>
                <a:cubicBezTo>
                  <a:pt x="0" y="128996"/>
                  <a:pt x="37245" y="166241"/>
                  <a:pt x="83121" y="166241"/>
                </a:cubicBezTo>
                <a:close/>
                <a:moveTo>
                  <a:pt x="110524" y="69061"/>
                </a:moveTo>
                <a:lnTo>
                  <a:pt x="84549" y="110622"/>
                </a:lnTo>
                <a:cubicBezTo>
                  <a:pt x="83185" y="112797"/>
                  <a:pt x="80848" y="114161"/>
                  <a:pt x="78283" y="114291"/>
                </a:cubicBezTo>
                <a:cubicBezTo>
                  <a:pt x="75718" y="114421"/>
                  <a:pt x="73250" y="113252"/>
                  <a:pt x="71724" y="111174"/>
                </a:cubicBezTo>
                <a:lnTo>
                  <a:pt x="56139" y="90394"/>
                </a:lnTo>
                <a:cubicBezTo>
                  <a:pt x="53541" y="86952"/>
                  <a:pt x="54256" y="82082"/>
                  <a:pt x="57697" y="79484"/>
                </a:cubicBezTo>
                <a:cubicBezTo>
                  <a:pt x="61139" y="76886"/>
                  <a:pt x="66009" y="77601"/>
                  <a:pt x="68607" y="81043"/>
                </a:cubicBezTo>
                <a:lnTo>
                  <a:pt x="77374" y="92731"/>
                </a:lnTo>
                <a:lnTo>
                  <a:pt x="97309" y="60814"/>
                </a:lnTo>
                <a:cubicBezTo>
                  <a:pt x="99582" y="57178"/>
                  <a:pt x="104388" y="56041"/>
                  <a:pt x="108057" y="58347"/>
                </a:cubicBezTo>
                <a:cubicBezTo>
                  <a:pt x="111726" y="60652"/>
                  <a:pt x="112830" y="65425"/>
                  <a:pt x="110524" y="69094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2" name="Text 30"/>
          <p:cNvSpPr/>
          <p:nvPr/>
        </p:nvSpPr>
        <p:spPr>
          <a:xfrm>
            <a:off x="1157512" y="5628447"/>
            <a:ext cx="6620195" cy="2374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多项目横向对比 · 风险评估报告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46001" y="3918539"/>
            <a:ext cx="7528345" cy="2279877"/>
          </a:xfrm>
          <a:custGeom>
            <a:avLst/>
            <a:gdLst/>
            <a:ahLst/>
            <a:cxnLst/>
            <a:rect l="l" t="t" r="r" b="b"/>
            <a:pathLst>
              <a:path w="7528345" h="2279877">
                <a:moveTo>
                  <a:pt x="47497" y="0"/>
                </a:moveTo>
                <a:lnTo>
                  <a:pt x="7385852" y="0"/>
                </a:lnTo>
                <a:cubicBezTo>
                  <a:pt x="7464549" y="0"/>
                  <a:pt x="7528345" y="63796"/>
                  <a:pt x="7528345" y="142492"/>
                </a:cubicBezTo>
                <a:lnTo>
                  <a:pt x="7528345" y="2137385"/>
                </a:lnTo>
                <a:cubicBezTo>
                  <a:pt x="7528345" y="2216081"/>
                  <a:pt x="7464549" y="2279877"/>
                  <a:pt x="7385852" y="2279877"/>
                </a:cubicBez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34" name="Shape 32"/>
          <p:cNvSpPr/>
          <p:nvPr/>
        </p:nvSpPr>
        <p:spPr>
          <a:xfrm>
            <a:off x="8246001" y="3918539"/>
            <a:ext cx="47497" cy="2279877"/>
          </a:xfrm>
          <a:custGeom>
            <a:avLst/>
            <a:gdLst/>
            <a:ahLst/>
            <a:cxnLst/>
            <a:rect l="l" t="t" r="r" b="b"/>
            <a:pathLst>
              <a:path w="47497" h="2279877">
                <a:moveTo>
                  <a:pt x="47497" y="0"/>
                </a:moveTo>
                <a:lnTo>
                  <a:pt x="47497" y="0"/>
                </a:lnTo>
                <a:lnTo>
                  <a:pt x="47497" y="2279877"/>
                </a:ln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5" name="Shape 33"/>
          <p:cNvSpPr/>
          <p:nvPr/>
        </p:nvSpPr>
        <p:spPr>
          <a:xfrm>
            <a:off x="8459740" y="4108529"/>
            <a:ext cx="474974" cy="474974"/>
          </a:xfrm>
          <a:custGeom>
            <a:avLst/>
            <a:gdLst/>
            <a:ahLst/>
            <a:cxnLst/>
            <a:rect l="l" t="t" r="r" b="b"/>
            <a:pathLst>
              <a:path w="474974" h="474974">
                <a:moveTo>
                  <a:pt x="237487" y="0"/>
                </a:moveTo>
                <a:lnTo>
                  <a:pt x="237487" y="0"/>
                </a:lnTo>
                <a:cubicBezTo>
                  <a:pt x="368560" y="0"/>
                  <a:pt x="474974" y="106414"/>
                  <a:pt x="474974" y="237487"/>
                </a:cubicBezTo>
                <a:lnTo>
                  <a:pt x="474974" y="237487"/>
                </a:lnTo>
                <a:cubicBezTo>
                  <a:pt x="474974" y="368560"/>
                  <a:pt x="368560" y="474974"/>
                  <a:pt x="237487" y="474974"/>
                </a:cubicBezTo>
                <a:lnTo>
                  <a:pt x="237487" y="474974"/>
                </a:lnTo>
                <a:cubicBezTo>
                  <a:pt x="106414" y="474974"/>
                  <a:pt x="0" y="368560"/>
                  <a:pt x="0" y="237487"/>
                </a:cubicBezTo>
                <a:lnTo>
                  <a:pt x="0" y="237487"/>
                </a:lnTo>
                <a:cubicBezTo>
                  <a:pt x="0" y="106414"/>
                  <a:pt x="106414" y="0"/>
                  <a:pt x="23748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6" name="Text 34"/>
          <p:cNvSpPr/>
          <p:nvPr/>
        </p:nvSpPr>
        <p:spPr>
          <a:xfrm>
            <a:off x="8637113" y="4179775"/>
            <a:ext cx="225613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77207" y="4179775"/>
            <a:ext cx="1543667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社区治理优化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59740" y="4725996"/>
            <a:ext cx="7219611" cy="617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9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社区管理者通过协作网络分析识别沟通瓶颈、核心贡献者流失风险，优化治理结构与决策流程。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59740" y="5485955"/>
            <a:ext cx="7124617" cy="522472"/>
          </a:xfrm>
          <a:custGeom>
            <a:avLst/>
            <a:gdLst/>
            <a:ahLst/>
            <a:cxnLst/>
            <a:rect l="l" t="t" r="r" b="b"/>
            <a:pathLst>
              <a:path w="7124617" h="522472">
                <a:moveTo>
                  <a:pt x="94996" y="0"/>
                </a:moveTo>
                <a:lnTo>
                  <a:pt x="7029621" y="0"/>
                </a:lnTo>
                <a:cubicBezTo>
                  <a:pt x="7082085" y="0"/>
                  <a:pt x="7124617" y="42531"/>
                  <a:pt x="7124617" y="94996"/>
                </a:cubicBezTo>
                <a:lnTo>
                  <a:pt x="7124617" y="427476"/>
                </a:lnTo>
                <a:cubicBezTo>
                  <a:pt x="7124617" y="479941"/>
                  <a:pt x="7082085" y="522472"/>
                  <a:pt x="7029621" y="522472"/>
                </a:cubicBezTo>
                <a:lnTo>
                  <a:pt x="94996" y="522472"/>
                </a:lnTo>
                <a:cubicBezTo>
                  <a:pt x="42566" y="522472"/>
                  <a:pt x="0" y="479906"/>
                  <a:pt x="0" y="427476"/>
                </a:cubicBezTo>
                <a:lnTo>
                  <a:pt x="0" y="94996"/>
                </a:lnTo>
                <a:cubicBezTo>
                  <a:pt x="0" y="42566"/>
                  <a:pt x="42566" y="0"/>
                  <a:pt x="94996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0" name="Shape 38"/>
          <p:cNvSpPr/>
          <p:nvPr/>
        </p:nvSpPr>
        <p:spPr>
          <a:xfrm>
            <a:off x="8625981" y="5660110"/>
            <a:ext cx="166241" cy="166241"/>
          </a:xfrm>
          <a:custGeom>
            <a:avLst/>
            <a:gdLst/>
            <a:ahLst/>
            <a:cxnLst/>
            <a:rect l="l" t="t" r="r" b="b"/>
            <a:pathLst>
              <a:path w="166241" h="166241">
                <a:moveTo>
                  <a:pt x="83121" y="166241"/>
                </a:moveTo>
                <a:cubicBezTo>
                  <a:pt x="128996" y="166241"/>
                  <a:pt x="166241" y="128996"/>
                  <a:pt x="166241" y="83121"/>
                </a:cubicBezTo>
                <a:cubicBezTo>
                  <a:pt x="166241" y="37245"/>
                  <a:pt x="128996" y="0"/>
                  <a:pt x="83121" y="0"/>
                </a:cubicBezTo>
                <a:cubicBezTo>
                  <a:pt x="37245" y="0"/>
                  <a:pt x="0" y="37245"/>
                  <a:pt x="0" y="83121"/>
                </a:cubicBezTo>
                <a:cubicBezTo>
                  <a:pt x="0" y="128996"/>
                  <a:pt x="37245" y="166241"/>
                  <a:pt x="83121" y="166241"/>
                </a:cubicBezTo>
                <a:close/>
                <a:moveTo>
                  <a:pt x="110524" y="69061"/>
                </a:moveTo>
                <a:lnTo>
                  <a:pt x="84549" y="110622"/>
                </a:lnTo>
                <a:cubicBezTo>
                  <a:pt x="83185" y="112797"/>
                  <a:pt x="80848" y="114161"/>
                  <a:pt x="78283" y="114291"/>
                </a:cubicBezTo>
                <a:cubicBezTo>
                  <a:pt x="75718" y="114421"/>
                  <a:pt x="73250" y="113252"/>
                  <a:pt x="71724" y="111174"/>
                </a:cubicBezTo>
                <a:lnTo>
                  <a:pt x="56139" y="90394"/>
                </a:lnTo>
                <a:cubicBezTo>
                  <a:pt x="53541" y="86952"/>
                  <a:pt x="54256" y="82082"/>
                  <a:pt x="57697" y="79484"/>
                </a:cubicBezTo>
                <a:cubicBezTo>
                  <a:pt x="61139" y="76886"/>
                  <a:pt x="66009" y="77601"/>
                  <a:pt x="68607" y="81043"/>
                </a:cubicBezTo>
                <a:lnTo>
                  <a:pt x="77374" y="92731"/>
                </a:lnTo>
                <a:lnTo>
                  <a:pt x="97309" y="60814"/>
                </a:lnTo>
                <a:cubicBezTo>
                  <a:pt x="99582" y="57178"/>
                  <a:pt x="104388" y="56041"/>
                  <a:pt x="108057" y="58347"/>
                </a:cubicBezTo>
                <a:cubicBezTo>
                  <a:pt x="111726" y="60652"/>
                  <a:pt x="112830" y="65425"/>
                  <a:pt x="110524" y="69094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1" name="Text 39"/>
          <p:cNvSpPr/>
          <p:nvPr/>
        </p:nvSpPr>
        <p:spPr>
          <a:xfrm>
            <a:off x="8904790" y="5628447"/>
            <a:ext cx="6620195" cy="2374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网络瓶颈识别 · 治理效率提升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98723" y="6388406"/>
            <a:ext cx="7528345" cy="2279877"/>
          </a:xfrm>
          <a:custGeom>
            <a:avLst/>
            <a:gdLst/>
            <a:ahLst/>
            <a:cxnLst/>
            <a:rect l="l" t="t" r="r" b="b"/>
            <a:pathLst>
              <a:path w="7528345" h="2279877">
                <a:moveTo>
                  <a:pt x="47497" y="0"/>
                </a:moveTo>
                <a:lnTo>
                  <a:pt x="7385852" y="0"/>
                </a:lnTo>
                <a:cubicBezTo>
                  <a:pt x="7464549" y="0"/>
                  <a:pt x="7528345" y="63796"/>
                  <a:pt x="7528345" y="142492"/>
                </a:cubicBezTo>
                <a:lnTo>
                  <a:pt x="7528345" y="2137385"/>
                </a:lnTo>
                <a:cubicBezTo>
                  <a:pt x="7528345" y="2216081"/>
                  <a:pt x="7464549" y="2279877"/>
                  <a:pt x="7385852" y="2279877"/>
                </a:cubicBez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3" name="Shape 41"/>
          <p:cNvSpPr/>
          <p:nvPr/>
        </p:nvSpPr>
        <p:spPr>
          <a:xfrm>
            <a:off x="498723" y="6388406"/>
            <a:ext cx="47497" cy="2279877"/>
          </a:xfrm>
          <a:custGeom>
            <a:avLst/>
            <a:gdLst/>
            <a:ahLst/>
            <a:cxnLst/>
            <a:rect l="l" t="t" r="r" b="b"/>
            <a:pathLst>
              <a:path w="47497" h="2279877">
                <a:moveTo>
                  <a:pt x="47497" y="0"/>
                </a:moveTo>
                <a:lnTo>
                  <a:pt x="47497" y="0"/>
                </a:lnTo>
                <a:lnTo>
                  <a:pt x="47497" y="2279877"/>
                </a:ln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4" name="Shape 42"/>
          <p:cNvSpPr/>
          <p:nvPr/>
        </p:nvSpPr>
        <p:spPr>
          <a:xfrm>
            <a:off x="712462" y="6578396"/>
            <a:ext cx="474974" cy="474974"/>
          </a:xfrm>
          <a:custGeom>
            <a:avLst/>
            <a:gdLst/>
            <a:ahLst/>
            <a:cxnLst/>
            <a:rect l="l" t="t" r="r" b="b"/>
            <a:pathLst>
              <a:path w="474974" h="474974">
                <a:moveTo>
                  <a:pt x="237487" y="0"/>
                </a:moveTo>
                <a:lnTo>
                  <a:pt x="237487" y="0"/>
                </a:lnTo>
                <a:cubicBezTo>
                  <a:pt x="368560" y="0"/>
                  <a:pt x="474974" y="106414"/>
                  <a:pt x="474974" y="237487"/>
                </a:cubicBezTo>
                <a:lnTo>
                  <a:pt x="474974" y="237487"/>
                </a:lnTo>
                <a:cubicBezTo>
                  <a:pt x="474974" y="368560"/>
                  <a:pt x="368560" y="474974"/>
                  <a:pt x="237487" y="474974"/>
                </a:cubicBezTo>
                <a:lnTo>
                  <a:pt x="237487" y="474974"/>
                </a:lnTo>
                <a:cubicBezTo>
                  <a:pt x="106414" y="474974"/>
                  <a:pt x="0" y="368560"/>
                  <a:pt x="0" y="237487"/>
                </a:cubicBezTo>
                <a:lnTo>
                  <a:pt x="0" y="237487"/>
                </a:lnTo>
                <a:cubicBezTo>
                  <a:pt x="0" y="106414"/>
                  <a:pt x="106414" y="0"/>
                  <a:pt x="237487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5" name="Text 43"/>
          <p:cNvSpPr/>
          <p:nvPr/>
        </p:nvSpPr>
        <p:spPr>
          <a:xfrm>
            <a:off x="886990" y="6649642"/>
            <a:ext cx="237487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329928" y="6649642"/>
            <a:ext cx="1781154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贡献者激励策略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12462" y="7195863"/>
            <a:ext cx="7219611" cy="617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9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基于贡献者行为分析，识别活跃贡献者、潜在核心开发者，设计个性化的激励与认可机制。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12462" y="7955822"/>
            <a:ext cx="7124617" cy="522472"/>
          </a:xfrm>
          <a:custGeom>
            <a:avLst/>
            <a:gdLst/>
            <a:ahLst/>
            <a:cxnLst/>
            <a:rect l="l" t="t" r="r" b="b"/>
            <a:pathLst>
              <a:path w="7124617" h="522472">
                <a:moveTo>
                  <a:pt x="94996" y="0"/>
                </a:moveTo>
                <a:lnTo>
                  <a:pt x="7029621" y="0"/>
                </a:lnTo>
                <a:cubicBezTo>
                  <a:pt x="7082085" y="0"/>
                  <a:pt x="7124617" y="42531"/>
                  <a:pt x="7124617" y="94996"/>
                </a:cubicBezTo>
                <a:lnTo>
                  <a:pt x="7124617" y="427476"/>
                </a:lnTo>
                <a:cubicBezTo>
                  <a:pt x="7124617" y="479941"/>
                  <a:pt x="7082085" y="522472"/>
                  <a:pt x="7029621" y="522472"/>
                </a:cubicBezTo>
                <a:lnTo>
                  <a:pt x="94996" y="522472"/>
                </a:lnTo>
                <a:cubicBezTo>
                  <a:pt x="42566" y="522472"/>
                  <a:pt x="0" y="479906"/>
                  <a:pt x="0" y="427476"/>
                </a:cubicBezTo>
                <a:lnTo>
                  <a:pt x="0" y="94996"/>
                </a:lnTo>
                <a:cubicBezTo>
                  <a:pt x="0" y="42566"/>
                  <a:pt x="42566" y="0"/>
                  <a:pt x="94996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9" name="Shape 47"/>
          <p:cNvSpPr/>
          <p:nvPr/>
        </p:nvSpPr>
        <p:spPr>
          <a:xfrm>
            <a:off x="878703" y="8129977"/>
            <a:ext cx="166241" cy="166241"/>
          </a:xfrm>
          <a:custGeom>
            <a:avLst/>
            <a:gdLst/>
            <a:ahLst/>
            <a:cxnLst/>
            <a:rect l="l" t="t" r="r" b="b"/>
            <a:pathLst>
              <a:path w="166241" h="166241">
                <a:moveTo>
                  <a:pt x="83121" y="166241"/>
                </a:moveTo>
                <a:cubicBezTo>
                  <a:pt x="128996" y="166241"/>
                  <a:pt x="166241" y="128996"/>
                  <a:pt x="166241" y="83121"/>
                </a:cubicBezTo>
                <a:cubicBezTo>
                  <a:pt x="166241" y="37245"/>
                  <a:pt x="128996" y="0"/>
                  <a:pt x="83121" y="0"/>
                </a:cubicBezTo>
                <a:cubicBezTo>
                  <a:pt x="37245" y="0"/>
                  <a:pt x="0" y="37245"/>
                  <a:pt x="0" y="83121"/>
                </a:cubicBezTo>
                <a:cubicBezTo>
                  <a:pt x="0" y="128996"/>
                  <a:pt x="37245" y="166241"/>
                  <a:pt x="83121" y="166241"/>
                </a:cubicBezTo>
                <a:close/>
                <a:moveTo>
                  <a:pt x="110524" y="69061"/>
                </a:moveTo>
                <a:lnTo>
                  <a:pt x="84549" y="110622"/>
                </a:lnTo>
                <a:cubicBezTo>
                  <a:pt x="83185" y="112797"/>
                  <a:pt x="80848" y="114161"/>
                  <a:pt x="78283" y="114291"/>
                </a:cubicBezTo>
                <a:cubicBezTo>
                  <a:pt x="75718" y="114421"/>
                  <a:pt x="73250" y="113252"/>
                  <a:pt x="71724" y="111174"/>
                </a:cubicBezTo>
                <a:lnTo>
                  <a:pt x="56139" y="90394"/>
                </a:lnTo>
                <a:cubicBezTo>
                  <a:pt x="53541" y="86952"/>
                  <a:pt x="54256" y="82082"/>
                  <a:pt x="57697" y="79484"/>
                </a:cubicBezTo>
                <a:cubicBezTo>
                  <a:pt x="61139" y="76886"/>
                  <a:pt x="66009" y="77601"/>
                  <a:pt x="68607" y="81043"/>
                </a:cubicBezTo>
                <a:lnTo>
                  <a:pt x="77374" y="92731"/>
                </a:lnTo>
                <a:lnTo>
                  <a:pt x="97309" y="60814"/>
                </a:lnTo>
                <a:cubicBezTo>
                  <a:pt x="99582" y="57178"/>
                  <a:pt x="104388" y="56041"/>
                  <a:pt x="108057" y="58347"/>
                </a:cubicBezTo>
                <a:cubicBezTo>
                  <a:pt x="111726" y="60652"/>
                  <a:pt x="112830" y="65425"/>
                  <a:pt x="110524" y="69094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0" name="Text 48"/>
          <p:cNvSpPr/>
          <p:nvPr/>
        </p:nvSpPr>
        <p:spPr>
          <a:xfrm>
            <a:off x="1157512" y="8098314"/>
            <a:ext cx="6620195" cy="2374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贡献者画像 · 激励机制设计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46001" y="6388406"/>
            <a:ext cx="7528345" cy="2279877"/>
          </a:xfrm>
          <a:custGeom>
            <a:avLst/>
            <a:gdLst/>
            <a:ahLst/>
            <a:cxnLst/>
            <a:rect l="l" t="t" r="r" b="b"/>
            <a:pathLst>
              <a:path w="7528345" h="2279877">
                <a:moveTo>
                  <a:pt x="47497" y="0"/>
                </a:moveTo>
                <a:lnTo>
                  <a:pt x="7385852" y="0"/>
                </a:lnTo>
                <a:cubicBezTo>
                  <a:pt x="7464549" y="0"/>
                  <a:pt x="7528345" y="63796"/>
                  <a:pt x="7528345" y="142492"/>
                </a:cubicBezTo>
                <a:lnTo>
                  <a:pt x="7528345" y="2137385"/>
                </a:lnTo>
                <a:cubicBezTo>
                  <a:pt x="7528345" y="2216081"/>
                  <a:pt x="7464549" y="2279877"/>
                  <a:pt x="7385852" y="2279877"/>
                </a:cubicBez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2" name="Shape 50"/>
          <p:cNvSpPr/>
          <p:nvPr/>
        </p:nvSpPr>
        <p:spPr>
          <a:xfrm>
            <a:off x="8246001" y="6388406"/>
            <a:ext cx="47497" cy="2279877"/>
          </a:xfrm>
          <a:custGeom>
            <a:avLst/>
            <a:gdLst/>
            <a:ahLst/>
            <a:cxnLst/>
            <a:rect l="l" t="t" r="r" b="b"/>
            <a:pathLst>
              <a:path w="47497" h="2279877">
                <a:moveTo>
                  <a:pt x="47497" y="0"/>
                </a:moveTo>
                <a:lnTo>
                  <a:pt x="47497" y="0"/>
                </a:lnTo>
                <a:lnTo>
                  <a:pt x="47497" y="2279877"/>
                </a:lnTo>
                <a:lnTo>
                  <a:pt x="47497" y="2279877"/>
                </a:lnTo>
                <a:cubicBezTo>
                  <a:pt x="21265" y="2279877"/>
                  <a:pt x="0" y="2258612"/>
                  <a:pt x="0" y="2232380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3" name="Shape 51"/>
          <p:cNvSpPr/>
          <p:nvPr/>
        </p:nvSpPr>
        <p:spPr>
          <a:xfrm>
            <a:off x="8459740" y="6578396"/>
            <a:ext cx="474974" cy="474974"/>
          </a:xfrm>
          <a:custGeom>
            <a:avLst/>
            <a:gdLst/>
            <a:ahLst/>
            <a:cxnLst/>
            <a:rect l="l" t="t" r="r" b="b"/>
            <a:pathLst>
              <a:path w="474974" h="474974">
                <a:moveTo>
                  <a:pt x="237487" y="0"/>
                </a:moveTo>
                <a:lnTo>
                  <a:pt x="237487" y="0"/>
                </a:lnTo>
                <a:cubicBezTo>
                  <a:pt x="368560" y="0"/>
                  <a:pt x="474974" y="106414"/>
                  <a:pt x="474974" y="237487"/>
                </a:cubicBezTo>
                <a:lnTo>
                  <a:pt x="474974" y="237487"/>
                </a:lnTo>
                <a:cubicBezTo>
                  <a:pt x="474974" y="368560"/>
                  <a:pt x="368560" y="474974"/>
                  <a:pt x="237487" y="474974"/>
                </a:cubicBezTo>
                <a:lnTo>
                  <a:pt x="237487" y="474974"/>
                </a:lnTo>
                <a:cubicBezTo>
                  <a:pt x="106414" y="474974"/>
                  <a:pt x="0" y="368560"/>
                  <a:pt x="0" y="237487"/>
                </a:cubicBezTo>
                <a:lnTo>
                  <a:pt x="0" y="237487"/>
                </a:lnTo>
                <a:cubicBezTo>
                  <a:pt x="0" y="106414"/>
                  <a:pt x="106414" y="0"/>
                  <a:pt x="23748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4" name="Text 52"/>
          <p:cNvSpPr/>
          <p:nvPr/>
        </p:nvSpPr>
        <p:spPr>
          <a:xfrm>
            <a:off x="8634516" y="6649642"/>
            <a:ext cx="237487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077207" y="6649642"/>
            <a:ext cx="1781154" cy="332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风险预警与应对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459740" y="7195863"/>
            <a:ext cx="7219611" cy="617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95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通过趋势预测模型提前识别项目衰退风险、关键人员流失预警，制定干预措施与应急预案。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459740" y="7955822"/>
            <a:ext cx="7124617" cy="522472"/>
          </a:xfrm>
          <a:custGeom>
            <a:avLst/>
            <a:gdLst/>
            <a:ahLst/>
            <a:cxnLst/>
            <a:rect l="l" t="t" r="r" b="b"/>
            <a:pathLst>
              <a:path w="7124617" h="522472">
                <a:moveTo>
                  <a:pt x="94996" y="0"/>
                </a:moveTo>
                <a:lnTo>
                  <a:pt x="7029621" y="0"/>
                </a:lnTo>
                <a:cubicBezTo>
                  <a:pt x="7082085" y="0"/>
                  <a:pt x="7124617" y="42531"/>
                  <a:pt x="7124617" y="94996"/>
                </a:cubicBezTo>
                <a:lnTo>
                  <a:pt x="7124617" y="427476"/>
                </a:lnTo>
                <a:cubicBezTo>
                  <a:pt x="7124617" y="479941"/>
                  <a:pt x="7082085" y="522472"/>
                  <a:pt x="7029621" y="522472"/>
                </a:cubicBezTo>
                <a:lnTo>
                  <a:pt x="94996" y="522472"/>
                </a:lnTo>
                <a:cubicBezTo>
                  <a:pt x="42566" y="522472"/>
                  <a:pt x="0" y="479906"/>
                  <a:pt x="0" y="427476"/>
                </a:cubicBezTo>
                <a:lnTo>
                  <a:pt x="0" y="94996"/>
                </a:lnTo>
                <a:cubicBezTo>
                  <a:pt x="0" y="42566"/>
                  <a:pt x="42566" y="0"/>
                  <a:pt x="94996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8" name="Shape 56"/>
          <p:cNvSpPr/>
          <p:nvPr/>
        </p:nvSpPr>
        <p:spPr>
          <a:xfrm>
            <a:off x="8625981" y="8129977"/>
            <a:ext cx="166241" cy="166241"/>
          </a:xfrm>
          <a:custGeom>
            <a:avLst/>
            <a:gdLst/>
            <a:ahLst/>
            <a:cxnLst/>
            <a:rect l="l" t="t" r="r" b="b"/>
            <a:pathLst>
              <a:path w="166241" h="166241">
                <a:moveTo>
                  <a:pt x="83121" y="166241"/>
                </a:moveTo>
                <a:cubicBezTo>
                  <a:pt x="128996" y="166241"/>
                  <a:pt x="166241" y="128996"/>
                  <a:pt x="166241" y="83121"/>
                </a:cubicBezTo>
                <a:cubicBezTo>
                  <a:pt x="166241" y="37245"/>
                  <a:pt x="128996" y="0"/>
                  <a:pt x="83121" y="0"/>
                </a:cubicBezTo>
                <a:cubicBezTo>
                  <a:pt x="37245" y="0"/>
                  <a:pt x="0" y="37245"/>
                  <a:pt x="0" y="83121"/>
                </a:cubicBezTo>
                <a:cubicBezTo>
                  <a:pt x="0" y="128996"/>
                  <a:pt x="37245" y="166241"/>
                  <a:pt x="83121" y="166241"/>
                </a:cubicBezTo>
                <a:close/>
                <a:moveTo>
                  <a:pt x="110524" y="69061"/>
                </a:moveTo>
                <a:lnTo>
                  <a:pt x="84549" y="110622"/>
                </a:lnTo>
                <a:cubicBezTo>
                  <a:pt x="83185" y="112797"/>
                  <a:pt x="80848" y="114161"/>
                  <a:pt x="78283" y="114291"/>
                </a:cubicBezTo>
                <a:cubicBezTo>
                  <a:pt x="75718" y="114421"/>
                  <a:pt x="73250" y="113252"/>
                  <a:pt x="71724" y="111174"/>
                </a:cubicBezTo>
                <a:lnTo>
                  <a:pt x="56139" y="90394"/>
                </a:lnTo>
                <a:cubicBezTo>
                  <a:pt x="53541" y="86952"/>
                  <a:pt x="54256" y="82082"/>
                  <a:pt x="57697" y="79484"/>
                </a:cubicBezTo>
                <a:cubicBezTo>
                  <a:pt x="61139" y="76886"/>
                  <a:pt x="66009" y="77601"/>
                  <a:pt x="68607" y="81043"/>
                </a:cubicBezTo>
                <a:lnTo>
                  <a:pt x="77374" y="92731"/>
                </a:lnTo>
                <a:lnTo>
                  <a:pt x="97309" y="60814"/>
                </a:lnTo>
                <a:cubicBezTo>
                  <a:pt x="99582" y="57178"/>
                  <a:pt x="104388" y="56041"/>
                  <a:pt x="108057" y="58347"/>
                </a:cubicBezTo>
                <a:cubicBezTo>
                  <a:pt x="111726" y="60652"/>
                  <a:pt x="112830" y="65425"/>
                  <a:pt x="110524" y="69094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9" name="Text 57"/>
          <p:cNvSpPr/>
          <p:nvPr/>
        </p:nvSpPr>
        <p:spPr>
          <a:xfrm>
            <a:off x="8904790" y="8098314"/>
            <a:ext cx="6620195" cy="2374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早期预警系统 · 风险应对策略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2899cd9ceb7928abdc3cb9c02cb12e6994517dfb.jpg"/>
          <p:cNvPicPr>
            <a:picLocks noChangeAspect="1"/>
          </p:cNvPicPr>
          <p:nvPr/>
        </p:nvPicPr>
        <p:blipFill>
          <a:blip r:embed="rId1">
            <a:alphaModFix amt="20000"/>
          </a:blip>
          <a:srcRect l="1579" r="1579"/>
          <a:stretch>
            <a:fillRect/>
          </a:stretch>
        </p:blipFill>
        <p:spPr>
          <a:xfrm>
            <a:off x="0" y="0"/>
            <a:ext cx="16256000" cy="9591977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591977"/>
          </a:xfrm>
          <a:custGeom>
            <a:avLst/>
            <a:gdLst/>
            <a:ahLst/>
            <a:cxnLst/>
            <a:rect l="l" t="t" r="r" b="b"/>
            <a:pathLst>
              <a:path w="16256000" h="9591977">
                <a:moveTo>
                  <a:pt x="0" y="0"/>
                </a:moveTo>
                <a:lnTo>
                  <a:pt x="16256000" y="0"/>
                </a:lnTo>
                <a:lnTo>
                  <a:pt x="16256000" y="9591977"/>
                </a:lnTo>
                <a:lnTo>
                  <a:pt x="0" y="95919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80000"/>
                </a:srgbClr>
              </a:gs>
              <a:gs pos="50000">
                <a:srgbClr val="2C3238">
                  <a:alpha val="90000"/>
                </a:srgbClr>
              </a:gs>
              <a:gs pos="100000">
                <a:srgbClr val="1A1D21">
                  <a:alpha val="8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468473" y="491896"/>
            <a:ext cx="655862" cy="655862"/>
          </a:xfrm>
          <a:custGeom>
            <a:avLst/>
            <a:gdLst/>
            <a:ahLst/>
            <a:cxnLst/>
            <a:rect l="l" t="t" r="r" b="b"/>
            <a:pathLst>
              <a:path w="655862" h="655862">
                <a:moveTo>
                  <a:pt x="93696" y="0"/>
                </a:moveTo>
                <a:lnTo>
                  <a:pt x="562165" y="0"/>
                </a:lnTo>
                <a:cubicBezTo>
                  <a:pt x="613878" y="0"/>
                  <a:pt x="655862" y="41984"/>
                  <a:pt x="655862" y="93696"/>
                </a:cubicBezTo>
                <a:lnTo>
                  <a:pt x="655862" y="562165"/>
                </a:lnTo>
                <a:cubicBezTo>
                  <a:pt x="655862" y="613878"/>
                  <a:pt x="613878" y="655862"/>
                  <a:pt x="562165" y="655862"/>
                </a:cubicBezTo>
                <a:lnTo>
                  <a:pt x="93696" y="655862"/>
                </a:lnTo>
                <a:cubicBezTo>
                  <a:pt x="41984" y="655862"/>
                  <a:pt x="0" y="613878"/>
                  <a:pt x="0" y="562165"/>
                </a:cubicBezTo>
                <a:lnTo>
                  <a:pt x="0" y="93696"/>
                </a:lnTo>
                <a:cubicBezTo>
                  <a:pt x="0" y="41984"/>
                  <a:pt x="41984" y="0"/>
                  <a:pt x="93696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" name="Shape 2"/>
          <p:cNvSpPr/>
          <p:nvPr/>
        </p:nvSpPr>
        <p:spPr>
          <a:xfrm>
            <a:off x="638294" y="679285"/>
            <a:ext cx="316219" cy="281084"/>
          </a:xfrm>
          <a:custGeom>
            <a:avLst/>
            <a:gdLst/>
            <a:ahLst/>
            <a:cxnLst/>
            <a:rect l="l" t="t" r="r" b="b"/>
            <a:pathLst>
              <a:path w="316219" h="281084">
                <a:moveTo>
                  <a:pt x="35135" y="70271"/>
                </a:moveTo>
                <a:cubicBezTo>
                  <a:pt x="35135" y="36335"/>
                  <a:pt x="62687" y="8784"/>
                  <a:pt x="96622" y="8784"/>
                </a:cubicBezTo>
                <a:cubicBezTo>
                  <a:pt x="130558" y="8784"/>
                  <a:pt x="158110" y="36335"/>
                  <a:pt x="158110" y="70271"/>
                </a:cubicBezTo>
                <a:cubicBezTo>
                  <a:pt x="158110" y="104207"/>
                  <a:pt x="130558" y="131758"/>
                  <a:pt x="96622" y="131758"/>
                </a:cubicBezTo>
                <a:cubicBezTo>
                  <a:pt x="62687" y="131758"/>
                  <a:pt x="35135" y="104207"/>
                  <a:pt x="35135" y="70271"/>
                </a:cubicBezTo>
                <a:close/>
                <a:moveTo>
                  <a:pt x="0" y="254732"/>
                </a:moveTo>
                <a:cubicBezTo>
                  <a:pt x="0" y="201370"/>
                  <a:pt x="43261" y="158110"/>
                  <a:pt x="96622" y="158110"/>
                </a:cubicBezTo>
                <a:cubicBezTo>
                  <a:pt x="149984" y="158110"/>
                  <a:pt x="193245" y="201370"/>
                  <a:pt x="193245" y="254732"/>
                </a:cubicBezTo>
                <a:lnTo>
                  <a:pt x="193245" y="258026"/>
                </a:lnTo>
                <a:cubicBezTo>
                  <a:pt x="193245" y="270763"/>
                  <a:pt x="182924" y="281084"/>
                  <a:pt x="170187" y="281084"/>
                </a:cubicBezTo>
                <a:lnTo>
                  <a:pt x="23058" y="281084"/>
                </a:lnTo>
                <a:cubicBezTo>
                  <a:pt x="10321" y="281084"/>
                  <a:pt x="0" y="270763"/>
                  <a:pt x="0" y="258026"/>
                </a:cubicBezTo>
                <a:lnTo>
                  <a:pt x="0" y="254732"/>
                </a:lnTo>
                <a:close/>
                <a:moveTo>
                  <a:pt x="237164" y="35135"/>
                </a:moveTo>
                <a:cubicBezTo>
                  <a:pt x="266252" y="35135"/>
                  <a:pt x="289867" y="58751"/>
                  <a:pt x="289867" y="87839"/>
                </a:cubicBezTo>
                <a:cubicBezTo>
                  <a:pt x="289867" y="116926"/>
                  <a:pt x="266252" y="140542"/>
                  <a:pt x="237164" y="140542"/>
                </a:cubicBezTo>
                <a:cubicBezTo>
                  <a:pt x="208077" y="140542"/>
                  <a:pt x="184461" y="116926"/>
                  <a:pt x="184461" y="87839"/>
                </a:cubicBezTo>
                <a:cubicBezTo>
                  <a:pt x="184461" y="58751"/>
                  <a:pt x="208077" y="35135"/>
                  <a:pt x="237164" y="35135"/>
                </a:cubicBezTo>
                <a:close/>
                <a:moveTo>
                  <a:pt x="237164" y="166893"/>
                </a:moveTo>
                <a:cubicBezTo>
                  <a:pt x="280809" y="166893"/>
                  <a:pt x="316219" y="202303"/>
                  <a:pt x="316219" y="245948"/>
                </a:cubicBezTo>
                <a:lnTo>
                  <a:pt x="316219" y="258246"/>
                </a:lnTo>
                <a:cubicBezTo>
                  <a:pt x="316219" y="270872"/>
                  <a:pt x="306008" y="281084"/>
                  <a:pt x="293381" y="281084"/>
                </a:cubicBezTo>
                <a:lnTo>
                  <a:pt x="213887" y="281084"/>
                </a:lnTo>
                <a:cubicBezTo>
                  <a:pt x="217510" y="274221"/>
                  <a:pt x="219597" y="266371"/>
                  <a:pt x="219597" y="258026"/>
                </a:cubicBezTo>
                <a:lnTo>
                  <a:pt x="219597" y="254732"/>
                </a:lnTo>
                <a:cubicBezTo>
                  <a:pt x="219597" y="226459"/>
                  <a:pt x="210044" y="200437"/>
                  <a:pt x="194068" y="179685"/>
                </a:cubicBezTo>
                <a:cubicBezTo>
                  <a:pt x="206476" y="171615"/>
                  <a:pt x="221298" y="166893"/>
                  <a:pt x="237164" y="166893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6" name="Text 3"/>
          <p:cNvSpPr/>
          <p:nvPr/>
        </p:nvSpPr>
        <p:spPr>
          <a:xfrm>
            <a:off x="1264876" y="468473"/>
            <a:ext cx="3091919" cy="562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25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团队与分工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64876" y="1124334"/>
            <a:ext cx="1499112" cy="46847"/>
          </a:xfrm>
          <a:custGeom>
            <a:avLst/>
            <a:gdLst/>
            <a:ahLst/>
            <a:cxnLst/>
            <a:rect l="l" t="t" r="r" b="b"/>
            <a:pathLst>
              <a:path w="1499112" h="46847">
                <a:moveTo>
                  <a:pt x="0" y="0"/>
                </a:moveTo>
                <a:lnTo>
                  <a:pt x="1499112" y="0"/>
                </a:lnTo>
                <a:lnTo>
                  <a:pt x="1499112" y="46847"/>
                </a:lnTo>
                <a:lnTo>
                  <a:pt x="0" y="46847"/>
                </a:lnTo>
                <a:lnTo>
                  <a:pt x="0" y="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8" name="Shape 5"/>
          <p:cNvSpPr/>
          <p:nvPr/>
        </p:nvSpPr>
        <p:spPr>
          <a:xfrm>
            <a:off x="468473" y="1475689"/>
            <a:ext cx="7518986" cy="5293741"/>
          </a:xfrm>
          <a:custGeom>
            <a:avLst/>
            <a:gdLst/>
            <a:ahLst/>
            <a:cxnLst/>
            <a:rect l="l" t="t" r="r" b="b"/>
            <a:pathLst>
              <a:path w="7518986" h="5293741">
                <a:moveTo>
                  <a:pt x="46847" y="0"/>
                </a:moveTo>
                <a:lnTo>
                  <a:pt x="7472138" y="0"/>
                </a:lnTo>
                <a:cubicBezTo>
                  <a:pt x="7498011" y="0"/>
                  <a:pt x="7518986" y="20974"/>
                  <a:pt x="7518986" y="46847"/>
                </a:cubicBezTo>
                <a:lnTo>
                  <a:pt x="7518986" y="5153192"/>
                </a:lnTo>
                <a:cubicBezTo>
                  <a:pt x="7518986" y="5230815"/>
                  <a:pt x="7456060" y="5293741"/>
                  <a:pt x="7378437" y="5293741"/>
                </a:cubicBezTo>
                <a:lnTo>
                  <a:pt x="140549" y="5293741"/>
                </a:lnTo>
                <a:cubicBezTo>
                  <a:pt x="62926" y="5293741"/>
                  <a:pt x="0" y="5230815"/>
                  <a:pt x="0" y="5153192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2C3238">
              <a:alpha val="90196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68473" y="1475689"/>
            <a:ext cx="7518986" cy="46847"/>
          </a:xfrm>
          <a:custGeom>
            <a:avLst/>
            <a:gdLst/>
            <a:ahLst/>
            <a:cxnLst/>
            <a:rect l="l" t="t" r="r" b="b"/>
            <a:pathLst>
              <a:path w="7518986" h="46847">
                <a:moveTo>
                  <a:pt x="46847" y="0"/>
                </a:moveTo>
                <a:lnTo>
                  <a:pt x="7472138" y="0"/>
                </a:lnTo>
                <a:cubicBezTo>
                  <a:pt x="7498011" y="0"/>
                  <a:pt x="7518986" y="20974"/>
                  <a:pt x="7518986" y="46847"/>
                </a:cubicBezTo>
                <a:lnTo>
                  <a:pt x="7518986" y="46847"/>
                </a:lnTo>
                <a:lnTo>
                  <a:pt x="0" y="46847"/>
                </a:ln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0" name="Shape 7"/>
          <p:cNvSpPr/>
          <p:nvPr/>
        </p:nvSpPr>
        <p:spPr>
          <a:xfrm>
            <a:off x="749556" y="1780196"/>
            <a:ext cx="936945" cy="936945"/>
          </a:xfrm>
          <a:custGeom>
            <a:avLst/>
            <a:gdLst/>
            <a:ahLst/>
            <a:cxnLst/>
            <a:rect l="l" t="t" r="r" b="b"/>
            <a:pathLst>
              <a:path w="936945" h="936945">
                <a:moveTo>
                  <a:pt x="468473" y="0"/>
                </a:moveTo>
                <a:lnTo>
                  <a:pt x="468473" y="0"/>
                </a:lnTo>
                <a:cubicBezTo>
                  <a:pt x="727203" y="0"/>
                  <a:pt x="936945" y="209742"/>
                  <a:pt x="936945" y="468473"/>
                </a:cubicBezTo>
                <a:lnTo>
                  <a:pt x="936945" y="468473"/>
                </a:lnTo>
                <a:cubicBezTo>
                  <a:pt x="936945" y="727203"/>
                  <a:pt x="727203" y="936945"/>
                  <a:pt x="468473" y="936945"/>
                </a:cubicBezTo>
                <a:lnTo>
                  <a:pt x="468473" y="936945"/>
                </a:lnTo>
                <a:cubicBezTo>
                  <a:pt x="209742" y="936945"/>
                  <a:pt x="0" y="727203"/>
                  <a:pt x="0" y="468473"/>
                </a:cubicBezTo>
                <a:lnTo>
                  <a:pt x="0" y="468473"/>
                </a:lnTo>
                <a:cubicBezTo>
                  <a:pt x="0" y="209742"/>
                  <a:pt x="209742" y="0"/>
                  <a:pt x="468473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Shape 8"/>
          <p:cNvSpPr/>
          <p:nvPr/>
        </p:nvSpPr>
        <p:spPr>
          <a:xfrm>
            <a:off x="1067239" y="2072991"/>
            <a:ext cx="307435" cy="351354"/>
          </a:xfrm>
          <a:custGeom>
            <a:avLst/>
            <a:gdLst/>
            <a:ahLst/>
            <a:cxnLst/>
            <a:rect l="l" t="t" r="r" b="b"/>
            <a:pathLst>
              <a:path w="307435" h="351354">
                <a:moveTo>
                  <a:pt x="153718" y="170187"/>
                </a:moveTo>
                <a:cubicBezTo>
                  <a:pt x="199167" y="170187"/>
                  <a:pt x="236066" y="133288"/>
                  <a:pt x="236066" y="87839"/>
                </a:cubicBezTo>
                <a:cubicBezTo>
                  <a:pt x="236066" y="42389"/>
                  <a:pt x="199167" y="5490"/>
                  <a:pt x="153718" y="5490"/>
                </a:cubicBezTo>
                <a:cubicBezTo>
                  <a:pt x="108268" y="5490"/>
                  <a:pt x="71369" y="42389"/>
                  <a:pt x="71369" y="87839"/>
                </a:cubicBezTo>
                <a:cubicBezTo>
                  <a:pt x="71369" y="133288"/>
                  <a:pt x="108268" y="170187"/>
                  <a:pt x="153718" y="170187"/>
                </a:cubicBezTo>
                <a:close/>
                <a:moveTo>
                  <a:pt x="133336" y="208617"/>
                </a:moveTo>
                <a:cubicBezTo>
                  <a:pt x="65742" y="208617"/>
                  <a:pt x="10980" y="263379"/>
                  <a:pt x="10980" y="330973"/>
                </a:cubicBezTo>
                <a:cubicBezTo>
                  <a:pt x="10980" y="342227"/>
                  <a:pt x="20107" y="351354"/>
                  <a:pt x="31361" y="351354"/>
                </a:cubicBezTo>
                <a:lnTo>
                  <a:pt x="276074" y="351354"/>
                </a:lnTo>
                <a:cubicBezTo>
                  <a:pt x="287328" y="351354"/>
                  <a:pt x="296455" y="342227"/>
                  <a:pt x="296455" y="330973"/>
                </a:cubicBezTo>
                <a:cubicBezTo>
                  <a:pt x="296455" y="263379"/>
                  <a:pt x="241693" y="208617"/>
                  <a:pt x="174099" y="208617"/>
                </a:cubicBezTo>
                <a:lnTo>
                  <a:pt x="133336" y="208617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12" name="Text 9"/>
          <p:cNvSpPr/>
          <p:nvPr/>
        </p:nvSpPr>
        <p:spPr>
          <a:xfrm>
            <a:off x="1920738" y="1873890"/>
            <a:ext cx="1873890" cy="4216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刘毅 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920738" y="2295516"/>
            <a:ext cx="1803620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队长 · 数据科学家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9556" y="2904530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5" name="Shape 12"/>
          <p:cNvSpPr/>
          <p:nvPr/>
        </p:nvSpPr>
        <p:spPr>
          <a:xfrm>
            <a:off x="980865" y="3138767"/>
            <a:ext cx="204957" cy="234236"/>
          </a:xfrm>
          <a:custGeom>
            <a:avLst/>
            <a:gdLst/>
            <a:ahLst/>
            <a:cxnLst/>
            <a:rect l="l" t="t" r="r" b="b"/>
            <a:pathLst>
              <a:path w="204957" h="234236">
                <a:moveTo>
                  <a:pt x="204957" y="94152"/>
                </a:moveTo>
                <a:cubicBezTo>
                  <a:pt x="198186" y="98635"/>
                  <a:pt x="190409" y="102250"/>
                  <a:pt x="182311" y="105132"/>
                </a:cubicBezTo>
                <a:cubicBezTo>
                  <a:pt x="160809" y="112818"/>
                  <a:pt x="132581" y="117118"/>
                  <a:pt x="102478" y="117118"/>
                </a:cubicBezTo>
                <a:cubicBezTo>
                  <a:pt x="72375" y="117118"/>
                  <a:pt x="44102" y="112772"/>
                  <a:pt x="22646" y="105132"/>
                </a:cubicBezTo>
                <a:cubicBezTo>
                  <a:pt x="14594" y="102250"/>
                  <a:pt x="6771" y="98635"/>
                  <a:pt x="0" y="94152"/>
                </a:cubicBezTo>
                <a:lnTo>
                  <a:pt x="0" y="131758"/>
                </a:lnTo>
                <a:cubicBezTo>
                  <a:pt x="0" y="151979"/>
                  <a:pt x="45887" y="168357"/>
                  <a:pt x="102478" y="168357"/>
                </a:cubicBezTo>
                <a:cubicBezTo>
                  <a:pt x="159070" y="168357"/>
                  <a:pt x="204957" y="151979"/>
                  <a:pt x="204957" y="131758"/>
                </a:cubicBezTo>
                <a:lnTo>
                  <a:pt x="204957" y="94152"/>
                </a:lnTo>
                <a:close/>
                <a:moveTo>
                  <a:pt x="204957" y="58559"/>
                </a:moveTo>
                <a:lnTo>
                  <a:pt x="204957" y="36599"/>
                </a:lnTo>
                <a:cubicBezTo>
                  <a:pt x="204957" y="16378"/>
                  <a:pt x="159070" y="0"/>
                  <a:pt x="102478" y="0"/>
                </a:cubicBezTo>
                <a:cubicBezTo>
                  <a:pt x="45887" y="0"/>
                  <a:pt x="0" y="16378"/>
                  <a:pt x="0" y="36599"/>
                </a:cubicBezTo>
                <a:lnTo>
                  <a:pt x="0" y="58559"/>
                </a:lnTo>
                <a:cubicBezTo>
                  <a:pt x="0" y="78780"/>
                  <a:pt x="45887" y="95159"/>
                  <a:pt x="102478" y="95159"/>
                </a:cubicBezTo>
                <a:cubicBezTo>
                  <a:pt x="159070" y="95159"/>
                  <a:pt x="204957" y="78780"/>
                  <a:pt x="204957" y="58559"/>
                </a:cubicBezTo>
                <a:close/>
                <a:moveTo>
                  <a:pt x="182311" y="178331"/>
                </a:moveTo>
                <a:cubicBezTo>
                  <a:pt x="160854" y="185971"/>
                  <a:pt x="132627" y="190317"/>
                  <a:pt x="102478" y="190317"/>
                </a:cubicBezTo>
                <a:cubicBezTo>
                  <a:pt x="72330" y="190317"/>
                  <a:pt x="44102" y="185971"/>
                  <a:pt x="22646" y="178331"/>
                </a:cubicBezTo>
                <a:cubicBezTo>
                  <a:pt x="14594" y="175448"/>
                  <a:pt x="6771" y="171834"/>
                  <a:pt x="0" y="167351"/>
                </a:cubicBezTo>
                <a:lnTo>
                  <a:pt x="0" y="197637"/>
                </a:lnTo>
                <a:cubicBezTo>
                  <a:pt x="0" y="217858"/>
                  <a:pt x="45887" y="234236"/>
                  <a:pt x="102478" y="234236"/>
                </a:cubicBezTo>
                <a:cubicBezTo>
                  <a:pt x="159070" y="234236"/>
                  <a:pt x="204957" y="217858"/>
                  <a:pt x="204957" y="197637"/>
                </a:cubicBezTo>
                <a:lnTo>
                  <a:pt x="204957" y="167351"/>
                </a:lnTo>
                <a:cubicBezTo>
                  <a:pt x="198186" y="171834"/>
                  <a:pt x="190409" y="175448"/>
                  <a:pt x="182311" y="178331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6" name="Text 13"/>
          <p:cNvSpPr/>
          <p:nvPr/>
        </p:nvSpPr>
        <p:spPr>
          <a:xfrm>
            <a:off x="1370282" y="3091919"/>
            <a:ext cx="94865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数据获取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36945" y="3513545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负责GitHub/Gitee API接口开发，OpenDigger数据集集成，数据采集管道搭建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9556" y="4145983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9" name="Shape 16"/>
          <p:cNvSpPr/>
          <p:nvPr/>
        </p:nvSpPr>
        <p:spPr>
          <a:xfrm>
            <a:off x="966225" y="4380219"/>
            <a:ext cx="234236" cy="234236"/>
          </a:xfrm>
          <a:custGeom>
            <a:avLst/>
            <a:gdLst/>
            <a:ahLst/>
            <a:cxnLst/>
            <a:rect l="l" t="t" r="r" b="b"/>
            <a:pathLst>
              <a:path w="234236" h="234236">
                <a:moveTo>
                  <a:pt x="54899" y="25620"/>
                </a:moveTo>
                <a:cubicBezTo>
                  <a:pt x="54899" y="11483"/>
                  <a:pt x="66382" y="0"/>
                  <a:pt x="80519" y="0"/>
                </a:cubicBezTo>
                <a:lnTo>
                  <a:pt x="91499" y="0"/>
                </a:lnTo>
                <a:cubicBezTo>
                  <a:pt x="99596" y="0"/>
                  <a:pt x="106138" y="6542"/>
                  <a:pt x="106138" y="14640"/>
                </a:cubicBezTo>
                <a:lnTo>
                  <a:pt x="106138" y="219597"/>
                </a:lnTo>
                <a:cubicBezTo>
                  <a:pt x="106138" y="227694"/>
                  <a:pt x="99596" y="234236"/>
                  <a:pt x="91499" y="234236"/>
                </a:cubicBezTo>
                <a:lnTo>
                  <a:pt x="76859" y="234236"/>
                </a:lnTo>
                <a:cubicBezTo>
                  <a:pt x="63226" y="234236"/>
                  <a:pt x="51742" y="224903"/>
                  <a:pt x="48494" y="212277"/>
                </a:cubicBezTo>
                <a:cubicBezTo>
                  <a:pt x="48174" y="212277"/>
                  <a:pt x="47899" y="212277"/>
                  <a:pt x="47579" y="212277"/>
                </a:cubicBezTo>
                <a:cubicBezTo>
                  <a:pt x="27358" y="212277"/>
                  <a:pt x="10980" y="195898"/>
                  <a:pt x="10980" y="175677"/>
                </a:cubicBezTo>
                <a:cubicBezTo>
                  <a:pt x="10980" y="167442"/>
                  <a:pt x="13725" y="159848"/>
                  <a:pt x="18300" y="153718"/>
                </a:cubicBezTo>
                <a:cubicBezTo>
                  <a:pt x="9424" y="147038"/>
                  <a:pt x="3660" y="136424"/>
                  <a:pt x="3660" y="124438"/>
                </a:cubicBezTo>
                <a:cubicBezTo>
                  <a:pt x="3660" y="110302"/>
                  <a:pt x="11712" y="97995"/>
                  <a:pt x="23424" y="91910"/>
                </a:cubicBezTo>
                <a:cubicBezTo>
                  <a:pt x="20175" y="86420"/>
                  <a:pt x="18300" y="80015"/>
                  <a:pt x="18300" y="73199"/>
                </a:cubicBezTo>
                <a:cubicBezTo>
                  <a:pt x="18300" y="52978"/>
                  <a:pt x="34678" y="36599"/>
                  <a:pt x="54899" y="36599"/>
                </a:cubicBezTo>
                <a:lnTo>
                  <a:pt x="54899" y="25620"/>
                </a:lnTo>
                <a:close/>
                <a:moveTo>
                  <a:pt x="179337" y="25620"/>
                </a:moveTo>
                <a:lnTo>
                  <a:pt x="179337" y="36599"/>
                </a:lnTo>
                <a:cubicBezTo>
                  <a:pt x="199558" y="36599"/>
                  <a:pt x="215937" y="52978"/>
                  <a:pt x="215937" y="73199"/>
                </a:cubicBezTo>
                <a:cubicBezTo>
                  <a:pt x="215937" y="80061"/>
                  <a:pt x="214061" y="86466"/>
                  <a:pt x="210813" y="91910"/>
                </a:cubicBezTo>
                <a:cubicBezTo>
                  <a:pt x="222570" y="97995"/>
                  <a:pt x="230576" y="110256"/>
                  <a:pt x="230576" y="124438"/>
                </a:cubicBezTo>
                <a:cubicBezTo>
                  <a:pt x="230576" y="136424"/>
                  <a:pt x="224812" y="147038"/>
                  <a:pt x="215937" y="153718"/>
                </a:cubicBezTo>
                <a:cubicBezTo>
                  <a:pt x="220512" y="159848"/>
                  <a:pt x="223256" y="167442"/>
                  <a:pt x="223256" y="175677"/>
                </a:cubicBezTo>
                <a:cubicBezTo>
                  <a:pt x="223256" y="195898"/>
                  <a:pt x="206878" y="212277"/>
                  <a:pt x="186657" y="212277"/>
                </a:cubicBezTo>
                <a:cubicBezTo>
                  <a:pt x="186337" y="212277"/>
                  <a:pt x="186062" y="212277"/>
                  <a:pt x="185742" y="212277"/>
                </a:cubicBezTo>
                <a:cubicBezTo>
                  <a:pt x="182494" y="224903"/>
                  <a:pt x="171011" y="234236"/>
                  <a:pt x="157378" y="234236"/>
                </a:cubicBezTo>
                <a:lnTo>
                  <a:pt x="142738" y="234236"/>
                </a:lnTo>
                <a:cubicBezTo>
                  <a:pt x="134640" y="234236"/>
                  <a:pt x="128098" y="227694"/>
                  <a:pt x="128098" y="219597"/>
                </a:cubicBezTo>
                <a:lnTo>
                  <a:pt x="128098" y="14640"/>
                </a:lnTo>
                <a:cubicBezTo>
                  <a:pt x="128098" y="6542"/>
                  <a:pt x="134640" y="0"/>
                  <a:pt x="142738" y="0"/>
                </a:cubicBezTo>
                <a:lnTo>
                  <a:pt x="153718" y="0"/>
                </a:lnTo>
                <a:cubicBezTo>
                  <a:pt x="167854" y="0"/>
                  <a:pt x="179337" y="11483"/>
                  <a:pt x="179337" y="2562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0" name="Text 17"/>
          <p:cNvSpPr/>
          <p:nvPr/>
        </p:nvSpPr>
        <p:spPr>
          <a:xfrm>
            <a:off x="1370282" y="4333372"/>
            <a:ext cx="94865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模型构建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36945" y="4754997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设计健康度评分模型，开发趋势预测算法，构建多维度评估体系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9556" y="5387435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3" name="Shape 20"/>
          <p:cNvSpPr/>
          <p:nvPr/>
        </p:nvSpPr>
        <p:spPr>
          <a:xfrm>
            <a:off x="936945" y="5621671"/>
            <a:ext cx="292795" cy="234236"/>
          </a:xfrm>
          <a:custGeom>
            <a:avLst/>
            <a:gdLst/>
            <a:ahLst/>
            <a:cxnLst/>
            <a:rect l="l" t="t" r="r" b="b"/>
            <a:pathLst>
              <a:path w="292795" h="234236">
                <a:moveTo>
                  <a:pt x="190271" y="96302"/>
                </a:moveTo>
                <a:cubicBezTo>
                  <a:pt x="195853" y="94793"/>
                  <a:pt x="201709" y="97446"/>
                  <a:pt x="204225" y="102616"/>
                </a:cubicBezTo>
                <a:lnTo>
                  <a:pt x="212734" y="119817"/>
                </a:lnTo>
                <a:cubicBezTo>
                  <a:pt x="217446" y="120458"/>
                  <a:pt x="222067" y="121739"/>
                  <a:pt x="226413" y="123523"/>
                </a:cubicBezTo>
                <a:lnTo>
                  <a:pt x="242425" y="112863"/>
                </a:lnTo>
                <a:cubicBezTo>
                  <a:pt x="247229" y="109661"/>
                  <a:pt x="253588" y="110302"/>
                  <a:pt x="257660" y="114373"/>
                </a:cubicBezTo>
                <a:lnTo>
                  <a:pt x="266444" y="123157"/>
                </a:lnTo>
                <a:cubicBezTo>
                  <a:pt x="270515" y="127229"/>
                  <a:pt x="271156" y="133634"/>
                  <a:pt x="267954" y="138392"/>
                </a:cubicBezTo>
                <a:lnTo>
                  <a:pt x="257294" y="154358"/>
                </a:lnTo>
                <a:cubicBezTo>
                  <a:pt x="258163" y="156508"/>
                  <a:pt x="258941" y="158750"/>
                  <a:pt x="259581" y="161083"/>
                </a:cubicBezTo>
                <a:cubicBezTo>
                  <a:pt x="260222" y="163416"/>
                  <a:pt x="260634" y="165704"/>
                  <a:pt x="260954" y="168037"/>
                </a:cubicBezTo>
                <a:lnTo>
                  <a:pt x="278201" y="176546"/>
                </a:lnTo>
                <a:cubicBezTo>
                  <a:pt x="283371" y="179108"/>
                  <a:pt x="286024" y="184964"/>
                  <a:pt x="284515" y="190500"/>
                </a:cubicBezTo>
                <a:lnTo>
                  <a:pt x="281312" y="202486"/>
                </a:lnTo>
                <a:cubicBezTo>
                  <a:pt x="279803" y="208022"/>
                  <a:pt x="274633" y="211773"/>
                  <a:pt x="268869" y="211407"/>
                </a:cubicBezTo>
                <a:lnTo>
                  <a:pt x="249654" y="210172"/>
                </a:lnTo>
                <a:cubicBezTo>
                  <a:pt x="246772" y="213878"/>
                  <a:pt x="243432" y="217309"/>
                  <a:pt x="239635" y="220237"/>
                </a:cubicBezTo>
                <a:lnTo>
                  <a:pt x="240870" y="239406"/>
                </a:lnTo>
                <a:cubicBezTo>
                  <a:pt x="241236" y="245170"/>
                  <a:pt x="237485" y="250386"/>
                  <a:pt x="231949" y="251850"/>
                </a:cubicBezTo>
                <a:lnTo>
                  <a:pt x="219963" y="255052"/>
                </a:lnTo>
                <a:cubicBezTo>
                  <a:pt x="214381" y="256562"/>
                  <a:pt x="208571" y="253909"/>
                  <a:pt x="206009" y="248739"/>
                </a:cubicBezTo>
                <a:lnTo>
                  <a:pt x="197500" y="231537"/>
                </a:lnTo>
                <a:cubicBezTo>
                  <a:pt x="192787" y="230897"/>
                  <a:pt x="188167" y="229616"/>
                  <a:pt x="183821" y="227831"/>
                </a:cubicBezTo>
                <a:lnTo>
                  <a:pt x="167808" y="238491"/>
                </a:lnTo>
                <a:cubicBezTo>
                  <a:pt x="163005" y="241693"/>
                  <a:pt x="156646" y="241053"/>
                  <a:pt x="152574" y="236981"/>
                </a:cubicBezTo>
                <a:lnTo>
                  <a:pt x="143790" y="228197"/>
                </a:lnTo>
                <a:cubicBezTo>
                  <a:pt x="139718" y="224126"/>
                  <a:pt x="139078" y="217767"/>
                  <a:pt x="142280" y="212963"/>
                </a:cubicBezTo>
                <a:lnTo>
                  <a:pt x="152940" y="196951"/>
                </a:lnTo>
                <a:cubicBezTo>
                  <a:pt x="152071" y="194800"/>
                  <a:pt x="151293" y="192559"/>
                  <a:pt x="150652" y="190226"/>
                </a:cubicBezTo>
                <a:cubicBezTo>
                  <a:pt x="150012" y="187892"/>
                  <a:pt x="149600" y="185559"/>
                  <a:pt x="149280" y="183272"/>
                </a:cubicBezTo>
                <a:lnTo>
                  <a:pt x="132032" y="174762"/>
                </a:lnTo>
                <a:cubicBezTo>
                  <a:pt x="126863" y="172200"/>
                  <a:pt x="124255" y="166344"/>
                  <a:pt x="125719" y="160809"/>
                </a:cubicBezTo>
                <a:lnTo>
                  <a:pt x="128921" y="148822"/>
                </a:lnTo>
                <a:cubicBezTo>
                  <a:pt x="130431" y="143287"/>
                  <a:pt x="135601" y="139535"/>
                  <a:pt x="141365" y="139901"/>
                </a:cubicBezTo>
                <a:lnTo>
                  <a:pt x="160534" y="141137"/>
                </a:lnTo>
                <a:cubicBezTo>
                  <a:pt x="163416" y="137431"/>
                  <a:pt x="166756" y="134000"/>
                  <a:pt x="170553" y="131072"/>
                </a:cubicBezTo>
                <a:lnTo>
                  <a:pt x="169318" y="111948"/>
                </a:lnTo>
                <a:cubicBezTo>
                  <a:pt x="168952" y="106184"/>
                  <a:pt x="172704" y="100969"/>
                  <a:pt x="178239" y="99505"/>
                </a:cubicBezTo>
                <a:lnTo>
                  <a:pt x="190226" y="96302"/>
                </a:lnTo>
                <a:close/>
                <a:moveTo>
                  <a:pt x="205140" y="155548"/>
                </a:moveTo>
                <a:cubicBezTo>
                  <a:pt x="194030" y="155560"/>
                  <a:pt x="185020" y="164590"/>
                  <a:pt x="185033" y="175700"/>
                </a:cubicBezTo>
                <a:cubicBezTo>
                  <a:pt x="185046" y="186810"/>
                  <a:pt x="194076" y="195820"/>
                  <a:pt x="205186" y="195807"/>
                </a:cubicBezTo>
                <a:cubicBezTo>
                  <a:pt x="216295" y="195794"/>
                  <a:pt x="225305" y="186764"/>
                  <a:pt x="225292" y="175654"/>
                </a:cubicBezTo>
                <a:cubicBezTo>
                  <a:pt x="225280" y="164544"/>
                  <a:pt x="216250" y="155535"/>
                  <a:pt x="205140" y="155548"/>
                </a:cubicBezTo>
                <a:close/>
                <a:moveTo>
                  <a:pt x="102890" y="-20816"/>
                </a:moveTo>
                <a:lnTo>
                  <a:pt x="114876" y="-17613"/>
                </a:lnTo>
                <a:cubicBezTo>
                  <a:pt x="120412" y="-16104"/>
                  <a:pt x="124164" y="-10888"/>
                  <a:pt x="123798" y="-5170"/>
                </a:cubicBezTo>
                <a:lnTo>
                  <a:pt x="122562" y="13954"/>
                </a:lnTo>
                <a:cubicBezTo>
                  <a:pt x="126360" y="16881"/>
                  <a:pt x="129699" y="20267"/>
                  <a:pt x="132581" y="24018"/>
                </a:cubicBezTo>
                <a:lnTo>
                  <a:pt x="151796" y="22783"/>
                </a:lnTo>
                <a:cubicBezTo>
                  <a:pt x="157515" y="22417"/>
                  <a:pt x="162730" y="26169"/>
                  <a:pt x="164240" y="31704"/>
                </a:cubicBezTo>
                <a:lnTo>
                  <a:pt x="167442" y="43691"/>
                </a:lnTo>
                <a:cubicBezTo>
                  <a:pt x="168906" y="49226"/>
                  <a:pt x="166299" y="55082"/>
                  <a:pt x="161129" y="57644"/>
                </a:cubicBezTo>
                <a:lnTo>
                  <a:pt x="143881" y="66153"/>
                </a:lnTo>
                <a:cubicBezTo>
                  <a:pt x="143561" y="68487"/>
                  <a:pt x="143104" y="70820"/>
                  <a:pt x="142509" y="73107"/>
                </a:cubicBezTo>
                <a:cubicBezTo>
                  <a:pt x="141914" y="75395"/>
                  <a:pt x="141091" y="77682"/>
                  <a:pt x="140222" y="79832"/>
                </a:cubicBezTo>
                <a:lnTo>
                  <a:pt x="150881" y="95845"/>
                </a:lnTo>
                <a:cubicBezTo>
                  <a:pt x="154084" y="100648"/>
                  <a:pt x="153443" y="107008"/>
                  <a:pt x="149371" y="111079"/>
                </a:cubicBezTo>
                <a:lnTo>
                  <a:pt x="140588" y="119863"/>
                </a:lnTo>
                <a:cubicBezTo>
                  <a:pt x="136516" y="123935"/>
                  <a:pt x="130157" y="124575"/>
                  <a:pt x="125353" y="121373"/>
                </a:cubicBezTo>
                <a:lnTo>
                  <a:pt x="109341" y="110713"/>
                </a:lnTo>
                <a:cubicBezTo>
                  <a:pt x="104995" y="112497"/>
                  <a:pt x="100374" y="113778"/>
                  <a:pt x="95662" y="114419"/>
                </a:cubicBezTo>
                <a:lnTo>
                  <a:pt x="87152" y="131621"/>
                </a:lnTo>
                <a:cubicBezTo>
                  <a:pt x="84590" y="136790"/>
                  <a:pt x="78735" y="139398"/>
                  <a:pt x="73199" y="137934"/>
                </a:cubicBezTo>
                <a:lnTo>
                  <a:pt x="61213" y="134732"/>
                </a:lnTo>
                <a:cubicBezTo>
                  <a:pt x="55631" y="133222"/>
                  <a:pt x="51925" y="128006"/>
                  <a:pt x="52291" y="122288"/>
                </a:cubicBezTo>
                <a:lnTo>
                  <a:pt x="53527" y="103119"/>
                </a:lnTo>
                <a:cubicBezTo>
                  <a:pt x="49729" y="100191"/>
                  <a:pt x="46390" y="96805"/>
                  <a:pt x="43508" y="93054"/>
                </a:cubicBezTo>
                <a:lnTo>
                  <a:pt x="24293" y="94289"/>
                </a:lnTo>
                <a:cubicBezTo>
                  <a:pt x="18574" y="94655"/>
                  <a:pt x="13359" y="90904"/>
                  <a:pt x="11849" y="85368"/>
                </a:cubicBezTo>
                <a:lnTo>
                  <a:pt x="8647" y="73382"/>
                </a:lnTo>
                <a:cubicBezTo>
                  <a:pt x="7183" y="67846"/>
                  <a:pt x="9790" y="61990"/>
                  <a:pt x="14960" y="59428"/>
                </a:cubicBezTo>
                <a:lnTo>
                  <a:pt x="32207" y="50919"/>
                </a:lnTo>
                <a:cubicBezTo>
                  <a:pt x="32528" y="48586"/>
                  <a:pt x="32985" y="46298"/>
                  <a:pt x="33580" y="43965"/>
                </a:cubicBezTo>
                <a:cubicBezTo>
                  <a:pt x="34220" y="41632"/>
                  <a:pt x="34952" y="39390"/>
                  <a:pt x="35867" y="37240"/>
                </a:cubicBezTo>
                <a:lnTo>
                  <a:pt x="25208" y="21273"/>
                </a:lnTo>
                <a:cubicBezTo>
                  <a:pt x="22005" y="16470"/>
                  <a:pt x="22646" y="10111"/>
                  <a:pt x="26718" y="6039"/>
                </a:cubicBezTo>
                <a:lnTo>
                  <a:pt x="35501" y="-2745"/>
                </a:lnTo>
                <a:cubicBezTo>
                  <a:pt x="39573" y="-6817"/>
                  <a:pt x="45932" y="-7457"/>
                  <a:pt x="50736" y="-4255"/>
                </a:cubicBezTo>
                <a:lnTo>
                  <a:pt x="66748" y="6405"/>
                </a:lnTo>
                <a:cubicBezTo>
                  <a:pt x="71094" y="4621"/>
                  <a:pt x="75715" y="3340"/>
                  <a:pt x="80427" y="2699"/>
                </a:cubicBezTo>
                <a:lnTo>
                  <a:pt x="88937" y="-14503"/>
                </a:lnTo>
                <a:cubicBezTo>
                  <a:pt x="91499" y="-19672"/>
                  <a:pt x="97309" y="-22280"/>
                  <a:pt x="102890" y="-20816"/>
                </a:cubicBezTo>
                <a:close/>
                <a:moveTo>
                  <a:pt x="88022" y="38429"/>
                </a:moveTo>
                <a:cubicBezTo>
                  <a:pt x="76912" y="38429"/>
                  <a:pt x="67892" y="47449"/>
                  <a:pt x="67892" y="58559"/>
                </a:cubicBezTo>
                <a:cubicBezTo>
                  <a:pt x="67892" y="69669"/>
                  <a:pt x="76912" y="78689"/>
                  <a:pt x="88022" y="78689"/>
                </a:cubicBezTo>
                <a:cubicBezTo>
                  <a:pt x="99131" y="78689"/>
                  <a:pt x="108151" y="69669"/>
                  <a:pt x="108151" y="58559"/>
                </a:cubicBezTo>
                <a:cubicBezTo>
                  <a:pt x="108151" y="47449"/>
                  <a:pt x="99131" y="38429"/>
                  <a:pt x="88022" y="38429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4" name="Text 21"/>
          <p:cNvSpPr/>
          <p:nvPr/>
        </p:nvSpPr>
        <p:spPr>
          <a:xfrm>
            <a:off x="1370282" y="5574824"/>
            <a:ext cx="94865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算法实现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36945" y="5996450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实现网络分析算法，LSTM预测模型，贡献者行为分析引擎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271104" y="1475689"/>
            <a:ext cx="7518986" cy="5293741"/>
          </a:xfrm>
          <a:custGeom>
            <a:avLst/>
            <a:gdLst/>
            <a:ahLst/>
            <a:cxnLst/>
            <a:rect l="l" t="t" r="r" b="b"/>
            <a:pathLst>
              <a:path w="7518986" h="5293741">
                <a:moveTo>
                  <a:pt x="46847" y="0"/>
                </a:moveTo>
                <a:lnTo>
                  <a:pt x="7472138" y="0"/>
                </a:lnTo>
                <a:cubicBezTo>
                  <a:pt x="7498011" y="0"/>
                  <a:pt x="7518986" y="20974"/>
                  <a:pt x="7518986" y="46847"/>
                </a:cubicBezTo>
                <a:lnTo>
                  <a:pt x="7518986" y="5153192"/>
                </a:lnTo>
                <a:cubicBezTo>
                  <a:pt x="7518986" y="5230815"/>
                  <a:pt x="7456060" y="5293741"/>
                  <a:pt x="7378437" y="5293741"/>
                </a:cubicBezTo>
                <a:lnTo>
                  <a:pt x="140549" y="5293741"/>
                </a:lnTo>
                <a:cubicBezTo>
                  <a:pt x="62926" y="5293741"/>
                  <a:pt x="0" y="5230815"/>
                  <a:pt x="0" y="5153192"/>
                </a:cubicBez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2C3238">
              <a:alpha val="90196"/>
            </a:srgbClr>
          </a:solidFill>
        </p:spPr>
      </p:sp>
      <p:sp>
        <p:nvSpPr>
          <p:cNvPr id="27" name="Shape 24"/>
          <p:cNvSpPr/>
          <p:nvPr/>
        </p:nvSpPr>
        <p:spPr>
          <a:xfrm>
            <a:off x="8271104" y="1475689"/>
            <a:ext cx="7518986" cy="46847"/>
          </a:xfrm>
          <a:custGeom>
            <a:avLst/>
            <a:gdLst/>
            <a:ahLst/>
            <a:cxnLst/>
            <a:rect l="l" t="t" r="r" b="b"/>
            <a:pathLst>
              <a:path w="7518986" h="46847">
                <a:moveTo>
                  <a:pt x="46847" y="0"/>
                </a:moveTo>
                <a:lnTo>
                  <a:pt x="7472138" y="0"/>
                </a:lnTo>
                <a:cubicBezTo>
                  <a:pt x="7498011" y="0"/>
                  <a:pt x="7518986" y="20974"/>
                  <a:pt x="7518986" y="46847"/>
                </a:cubicBezTo>
                <a:lnTo>
                  <a:pt x="7518986" y="46847"/>
                </a:lnTo>
                <a:lnTo>
                  <a:pt x="0" y="46847"/>
                </a:lnTo>
                <a:lnTo>
                  <a:pt x="0" y="46847"/>
                </a:lnTo>
                <a:cubicBezTo>
                  <a:pt x="0" y="20992"/>
                  <a:pt x="20992" y="0"/>
                  <a:pt x="46847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8" name="Shape 25"/>
          <p:cNvSpPr/>
          <p:nvPr/>
        </p:nvSpPr>
        <p:spPr>
          <a:xfrm>
            <a:off x="8552187" y="1780196"/>
            <a:ext cx="936945" cy="936945"/>
          </a:xfrm>
          <a:custGeom>
            <a:avLst/>
            <a:gdLst/>
            <a:ahLst/>
            <a:cxnLst/>
            <a:rect l="l" t="t" r="r" b="b"/>
            <a:pathLst>
              <a:path w="936945" h="936945">
                <a:moveTo>
                  <a:pt x="468473" y="0"/>
                </a:moveTo>
                <a:lnTo>
                  <a:pt x="468473" y="0"/>
                </a:lnTo>
                <a:cubicBezTo>
                  <a:pt x="727203" y="0"/>
                  <a:pt x="936945" y="209742"/>
                  <a:pt x="936945" y="468473"/>
                </a:cubicBezTo>
                <a:lnTo>
                  <a:pt x="936945" y="468473"/>
                </a:lnTo>
                <a:cubicBezTo>
                  <a:pt x="936945" y="727203"/>
                  <a:pt x="727203" y="936945"/>
                  <a:pt x="468473" y="936945"/>
                </a:cubicBezTo>
                <a:lnTo>
                  <a:pt x="468473" y="936945"/>
                </a:lnTo>
                <a:cubicBezTo>
                  <a:pt x="209742" y="936945"/>
                  <a:pt x="0" y="727203"/>
                  <a:pt x="0" y="468473"/>
                </a:cubicBezTo>
                <a:lnTo>
                  <a:pt x="0" y="468473"/>
                </a:lnTo>
                <a:cubicBezTo>
                  <a:pt x="0" y="209742"/>
                  <a:pt x="209742" y="0"/>
                  <a:pt x="468473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29" name="Shape 26"/>
          <p:cNvSpPr/>
          <p:nvPr/>
        </p:nvSpPr>
        <p:spPr>
          <a:xfrm>
            <a:off x="8869870" y="2072991"/>
            <a:ext cx="307435" cy="351354"/>
          </a:xfrm>
          <a:custGeom>
            <a:avLst/>
            <a:gdLst/>
            <a:ahLst/>
            <a:cxnLst/>
            <a:rect l="l" t="t" r="r" b="b"/>
            <a:pathLst>
              <a:path w="307435" h="351354">
                <a:moveTo>
                  <a:pt x="153718" y="170187"/>
                </a:moveTo>
                <a:cubicBezTo>
                  <a:pt x="199167" y="170187"/>
                  <a:pt x="236066" y="133288"/>
                  <a:pt x="236066" y="87839"/>
                </a:cubicBezTo>
                <a:cubicBezTo>
                  <a:pt x="236066" y="42389"/>
                  <a:pt x="199167" y="5490"/>
                  <a:pt x="153718" y="5490"/>
                </a:cubicBezTo>
                <a:cubicBezTo>
                  <a:pt x="108268" y="5490"/>
                  <a:pt x="71369" y="42389"/>
                  <a:pt x="71369" y="87839"/>
                </a:cubicBezTo>
                <a:cubicBezTo>
                  <a:pt x="71369" y="133288"/>
                  <a:pt x="108268" y="170187"/>
                  <a:pt x="153718" y="170187"/>
                </a:cubicBezTo>
                <a:close/>
                <a:moveTo>
                  <a:pt x="133336" y="208617"/>
                </a:moveTo>
                <a:cubicBezTo>
                  <a:pt x="65742" y="208617"/>
                  <a:pt x="10980" y="263379"/>
                  <a:pt x="10980" y="330973"/>
                </a:cubicBezTo>
                <a:cubicBezTo>
                  <a:pt x="10980" y="342227"/>
                  <a:pt x="20107" y="351354"/>
                  <a:pt x="31361" y="351354"/>
                </a:cubicBezTo>
                <a:lnTo>
                  <a:pt x="276074" y="351354"/>
                </a:lnTo>
                <a:cubicBezTo>
                  <a:pt x="287328" y="351354"/>
                  <a:pt x="296455" y="342227"/>
                  <a:pt x="296455" y="330973"/>
                </a:cubicBezTo>
                <a:cubicBezTo>
                  <a:pt x="296455" y="263379"/>
                  <a:pt x="241693" y="208617"/>
                  <a:pt x="174099" y="208617"/>
                </a:cubicBezTo>
                <a:lnTo>
                  <a:pt x="133336" y="208617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30" name="Text 27"/>
          <p:cNvSpPr/>
          <p:nvPr/>
        </p:nvSpPr>
        <p:spPr>
          <a:xfrm>
            <a:off x="9723369" y="1873890"/>
            <a:ext cx="1873890" cy="4216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65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周逸宸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723369" y="2295516"/>
            <a:ext cx="1803620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成员 · 系统架构师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552187" y="2904530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3" name="Shape 30"/>
          <p:cNvSpPr/>
          <p:nvPr/>
        </p:nvSpPr>
        <p:spPr>
          <a:xfrm>
            <a:off x="8768856" y="3138767"/>
            <a:ext cx="234236" cy="234236"/>
          </a:xfrm>
          <a:custGeom>
            <a:avLst/>
            <a:gdLst/>
            <a:ahLst/>
            <a:cxnLst/>
            <a:rect l="l" t="t" r="r" b="b"/>
            <a:pathLst>
              <a:path w="234236" h="234236">
                <a:moveTo>
                  <a:pt x="87839" y="29280"/>
                </a:moveTo>
                <a:cubicBezTo>
                  <a:pt x="87839" y="21182"/>
                  <a:pt x="94381" y="14640"/>
                  <a:pt x="102478" y="14640"/>
                </a:cubicBezTo>
                <a:lnTo>
                  <a:pt x="131758" y="14640"/>
                </a:lnTo>
                <a:cubicBezTo>
                  <a:pt x="139856" y="14640"/>
                  <a:pt x="146398" y="21182"/>
                  <a:pt x="146398" y="29280"/>
                </a:cubicBezTo>
                <a:lnTo>
                  <a:pt x="146398" y="58559"/>
                </a:lnTo>
                <a:cubicBezTo>
                  <a:pt x="146398" y="66657"/>
                  <a:pt x="139856" y="73199"/>
                  <a:pt x="131758" y="73199"/>
                </a:cubicBezTo>
                <a:lnTo>
                  <a:pt x="128098" y="73199"/>
                </a:lnTo>
                <a:lnTo>
                  <a:pt x="128098" y="102478"/>
                </a:lnTo>
                <a:lnTo>
                  <a:pt x="182997" y="102478"/>
                </a:lnTo>
                <a:cubicBezTo>
                  <a:pt x="201205" y="102478"/>
                  <a:pt x="215937" y="117210"/>
                  <a:pt x="215937" y="135418"/>
                </a:cubicBezTo>
                <a:lnTo>
                  <a:pt x="215937" y="161037"/>
                </a:lnTo>
                <a:lnTo>
                  <a:pt x="219597" y="161037"/>
                </a:lnTo>
                <a:cubicBezTo>
                  <a:pt x="227694" y="161037"/>
                  <a:pt x="234236" y="167580"/>
                  <a:pt x="234236" y="175677"/>
                </a:cubicBezTo>
                <a:lnTo>
                  <a:pt x="234236" y="204957"/>
                </a:lnTo>
                <a:cubicBezTo>
                  <a:pt x="234236" y="213054"/>
                  <a:pt x="227694" y="219597"/>
                  <a:pt x="219597" y="219597"/>
                </a:cubicBezTo>
                <a:lnTo>
                  <a:pt x="190317" y="219597"/>
                </a:lnTo>
                <a:cubicBezTo>
                  <a:pt x="182219" y="219597"/>
                  <a:pt x="175677" y="213054"/>
                  <a:pt x="175677" y="204957"/>
                </a:cubicBezTo>
                <a:lnTo>
                  <a:pt x="175677" y="175677"/>
                </a:lnTo>
                <a:cubicBezTo>
                  <a:pt x="175677" y="167580"/>
                  <a:pt x="182219" y="161037"/>
                  <a:pt x="190317" y="161037"/>
                </a:cubicBezTo>
                <a:lnTo>
                  <a:pt x="193977" y="161037"/>
                </a:lnTo>
                <a:lnTo>
                  <a:pt x="193977" y="135418"/>
                </a:lnTo>
                <a:cubicBezTo>
                  <a:pt x="193977" y="129333"/>
                  <a:pt x="189082" y="124438"/>
                  <a:pt x="182997" y="124438"/>
                </a:cubicBezTo>
                <a:lnTo>
                  <a:pt x="128098" y="124438"/>
                </a:lnTo>
                <a:lnTo>
                  <a:pt x="128098" y="161037"/>
                </a:lnTo>
                <a:lnTo>
                  <a:pt x="131758" y="161037"/>
                </a:lnTo>
                <a:cubicBezTo>
                  <a:pt x="139856" y="161037"/>
                  <a:pt x="146398" y="167580"/>
                  <a:pt x="146398" y="175677"/>
                </a:cubicBezTo>
                <a:lnTo>
                  <a:pt x="146398" y="204957"/>
                </a:lnTo>
                <a:cubicBezTo>
                  <a:pt x="146398" y="213054"/>
                  <a:pt x="139856" y="219597"/>
                  <a:pt x="131758" y="219597"/>
                </a:cubicBezTo>
                <a:lnTo>
                  <a:pt x="102478" y="219597"/>
                </a:lnTo>
                <a:cubicBezTo>
                  <a:pt x="94381" y="219597"/>
                  <a:pt x="87839" y="213054"/>
                  <a:pt x="87839" y="204957"/>
                </a:cubicBezTo>
                <a:lnTo>
                  <a:pt x="87839" y="175677"/>
                </a:lnTo>
                <a:cubicBezTo>
                  <a:pt x="87839" y="167580"/>
                  <a:pt x="94381" y="161037"/>
                  <a:pt x="102478" y="161037"/>
                </a:cubicBezTo>
                <a:lnTo>
                  <a:pt x="106138" y="161037"/>
                </a:lnTo>
                <a:lnTo>
                  <a:pt x="106138" y="124438"/>
                </a:lnTo>
                <a:lnTo>
                  <a:pt x="51239" y="124438"/>
                </a:lnTo>
                <a:cubicBezTo>
                  <a:pt x="45155" y="124438"/>
                  <a:pt x="40259" y="129333"/>
                  <a:pt x="40259" y="135418"/>
                </a:cubicBezTo>
                <a:lnTo>
                  <a:pt x="40259" y="161037"/>
                </a:lnTo>
                <a:lnTo>
                  <a:pt x="43919" y="161037"/>
                </a:lnTo>
                <a:cubicBezTo>
                  <a:pt x="52017" y="161037"/>
                  <a:pt x="58559" y="167580"/>
                  <a:pt x="58559" y="175677"/>
                </a:cubicBezTo>
                <a:lnTo>
                  <a:pt x="58559" y="204957"/>
                </a:lnTo>
                <a:cubicBezTo>
                  <a:pt x="58559" y="213054"/>
                  <a:pt x="52017" y="219597"/>
                  <a:pt x="43919" y="219597"/>
                </a:cubicBezTo>
                <a:lnTo>
                  <a:pt x="14640" y="219597"/>
                </a:lnTo>
                <a:cubicBezTo>
                  <a:pt x="6542" y="219597"/>
                  <a:pt x="0" y="213054"/>
                  <a:pt x="0" y="204957"/>
                </a:cubicBezTo>
                <a:lnTo>
                  <a:pt x="0" y="175677"/>
                </a:lnTo>
                <a:cubicBezTo>
                  <a:pt x="0" y="167580"/>
                  <a:pt x="6542" y="161037"/>
                  <a:pt x="14640" y="161037"/>
                </a:cubicBezTo>
                <a:lnTo>
                  <a:pt x="18300" y="161037"/>
                </a:lnTo>
                <a:lnTo>
                  <a:pt x="18300" y="135418"/>
                </a:lnTo>
                <a:cubicBezTo>
                  <a:pt x="18300" y="117210"/>
                  <a:pt x="33031" y="102478"/>
                  <a:pt x="51239" y="102478"/>
                </a:cubicBezTo>
                <a:lnTo>
                  <a:pt x="106138" y="102478"/>
                </a:lnTo>
                <a:lnTo>
                  <a:pt x="106138" y="73199"/>
                </a:lnTo>
                <a:lnTo>
                  <a:pt x="102478" y="73199"/>
                </a:lnTo>
                <a:cubicBezTo>
                  <a:pt x="94381" y="73199"/>
                  <a:pt x="87839" y="66657"/>
                  <a:pt x="87839" y="58559"/>
                </a:cubicBezTo>
                <a:lnTo>
                  <a:pt x="87839" y="29280"/>
                </a:lnTo>
                <a:close/>
              </a:path>
            </a:pathLst>
          </a:custGeom>
          <a:solidFill>
            <a:srgbClr val="E67A41"/>
          </a:solidFill>
        </p:spPr>
      </p:sp>
      <p:sp>
        <p:nvSpPr>
          <p:cNvPr id="34" name="Text 31"/>
          <p:cNvSpPr/>
          <p:nvPr/>
        </p:nvSpPr>
        <p:spPr>
          <a:xfrm>
            <a:off x="9172914" y="3091919"/>
            <a:ext cx="94865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739576" y="3513545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设计四层系统架构，规划数据流转机制，制定技术选型方案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552187" y="4145983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7" name="Shape 34"/>
          <p:cNvSpPr/>
          <p:nvPr/>
        </p:nvSpPr>
        <p:spPr>
          <a:xfrm>
            <a:off x="8768856" y="4380219"/>
            <a:ext cx="234236" cy="234236"/>
          </a:xfrm>
          <a:custGeom>
            <a:avLst/>
            <a:gdLst/>
            <a:ahLst/>
            <a:cxnLst/>
            <a:rect l="l" t="t" r="r" b="b"/>
            <a:pathLst>
              <a:path w="234236" h="234236">
                <a:moveTo>
                  <a:pt x="14640" y="14640"/>
                </a:moveTo>
                <a:cubicBezTo>
                  <a:pt x="22737" y="14640"/>
                  <a:pt x="29280" y="21182"/>
                  <a:pt x="29280" y="29280"/>
                </a:cubicBezTo>
                <a:lnTo>
                  <a:pt x="29280" y="182997"/>
                </a:lnTo>
                <a:cubicBezTo>
                  <a:pt x="29280" y="187023"/>
                  <a:pt x="32573" y="190317"/>
                  <a:pt x="36599" y="190317"/>
                </a:cubicBezTo>
                <a:lnTo>
                  <a:pt x="219597" y="190317"/>
                </a:lnTo>
                <a:cubicBezTo>
                  <a:pt x="227694" y="190317"/>
                  <a:pt x="234236" y="196859"/>
                  <a:pt x="234236" y="204957"/>
                </a:cubicBezTo>
                <a:cubicBezTo>
                  <a:pt x="234236" y="213054"/>
                  <a:pt x="227694" y="219597"/>
                  <a:pt x="219597" y="219597"/>
                </a:cubicBezTo>
                <a:lnTo>
                  <a:pt x="36599" y="219597"/>
                </a:lnTo>
                <a:cubicBezTo>
                  <a:pt x="16378" y="219597"/>
                  <a:pt x="0" y="203218"/>
                  <a:pt x="0" y="182997"/>
                </a:cubicBezTo>
                <a:lnTo>
                  <a:pt x="0" y="29280"/>
                </a:lnTo>
                <a:cubicBezTo>
                  <a:pt x="0" y="21182"/>
                  <a:pt x="6542" y="14640"/>
                  <a:pt x="14640" y="14640"/>
                </a:cubicBezTo>
                <a:close/>
                <a:moveTo>
                  <a:pt x="58559" y="43919"/>
                </a:moveTo>
                <a:cubicBezTo>
                  <a:pt x="58559" y="35822"/>
                  <a:pt x="65101" y="29280"/>
                  <a:pt x="73199" y="29280"/>
                </a:cubicBezTo>
                <a:lnTo>
                  <a:pt x="161037" y="29280"/>
                </a:lnTo>
                <a:cubicBezTo>
                  <a:pt x="169135" y="29280"/>
                  <a:pt x="175677" y="35822"/>
                  <a:pt x="175677" y="43919"/>
                </a:cubicBezTo>
                <a:cubicBezTo>
                  <a:pt x="175677" y="52017"/>
                  <a:pt x="169135" y="58559"/>
                  <a:pt x="161037" y="58559"/>
                </a:cubicBezTo>
                <a:lnTo>
                  <a:pt x="73199" y="58559"/>
                </a:lnTo>
                <a:cubicBezTo>
                  <a:pt x="65101" y="58559"/>
                  <a:pt x="58559" y="52017"/>
                  <a:pt x="58559" y="43919"/>
                </a:cubicBezTo>
                <a:close/>
                <a:moveTo>
                  <a:pt x="73199" y="80519"/>
                </a:moveTo>
                <a:lnTo>
                  <a:pt x="131758" y="80519"/>
                </a:lnTo>
                <a:cubicBezTo>
                  <a:pt x="139856" y="80519"/>
                  <a:pt x="146398" y="87061"/>
                  <a:pt x="146398" y="95159"/>
                </a:cubicBezTo>
                <a:cubicBezTo>
                  <a:pt x="146398" y="103256"/>
                  <a:pt x="139856" y="109798"/>
                  <a:pt x="131758" y="109798"/>
                </a:cubicBezTo>
                <a:lnTo>
                  <a:pt x="73199" y="109798"/>
                </a:lnTo>
                <a:cubicBezTo>
                  <a:pt x="65101" y="109798"/>
                  <a:pt x="58559" y="103256"/>
                  <a:pt x="58559" y="95159"/>
                </a:cubicBezTo>
                <a:cubicBezTo>
                  <a:pt x="58559" y="87061"/>
                  <a:pt x="65101" y="80519"/>
                  <a:pt x="73199" y="80519"/>
                </a:cubicBezTo>
                <a:close/>
                <a:moveTo>
                  <a:pt x="73199" y="131758"/>
                </a:moveTo>
                <a:lnTo>
                  <a:pt x="190317" y="131758"/>
                </a:lnTo>
                <a:cubicBezTo>
                  <a:pt x="198415" y="131758"/>
                  <a:pt x="204957" y="138300"/>
                  <a:pt x="204957" y="146398"/>
                </a:cubicBezTo>
                <a:cubicBezTo>
                  <a:pt x="204957" y="154495"/>
                  <a:pt x="198415" y="161037"/>
                  <a:pt x="190317" y="161037"/>
                </a:cubicBezTo>
                <a:lnTo>
                  <a:pt x="73199" y="161037"/>
                </a:lnTo>
                <a:cubicBezTo>
                  <a:pt x="65101" y="161037"/>
                  <a:pt x="58559" y="154495"/>
                  <a:pt x="58559" y="146398"/>
                </a:cubicBezTo>
                <a:cubicBezTo>
                  <a:pt x="58559" y="138300"/>
                  <a:pt x="65101" y="131758"/>
                  <a:pt x="73199" y="131758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8" name="Text 35"/>
          <p:cNvSpPr/>
          <p:nvPr/>
        </p:nvSpPr>
        <p:spPr>
          <a:xfrm>
            <a:off x="9172914" y="4333372"/>
            <a:ext cx="1159470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可视化开发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739576" y="4754997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基于EasyGraph开发网络图，集成DataEase构建Dashboard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552187" y="5387435"/>
            <a:ext cx="6956818" cy="1100911"/>
          </a:xfrm>
          <a:custGeom>
            <a:avLst/>
            <a:gdLst/>
            <a:ahLst/>
            <a:cxnLst/>
            <a:rect l="l" t="t" r="r" b="b"/>
            <a:pathLst>
              <a:path w="6956818" h="1100911">
                <a:moveTo>
                  <a:pt x="93699" y="0"/>
                </a:moveTo>
                <a:lnTo>
                  <a:pt x="6863120" y="0"/>
                </a:lnTo>
                <a:cubicBezTo>
                  <a:pt x="6914868" y="0"/>
                  <a:pt x="6956818" y="41950"/>
                  <a:pt x="6956818" y="93699"/>
                </a:cubicBezTo>
                <a:lnTo>
                  <a:pt x="6956818" y="1007212"/>
                </a:lnTo>
                <a:cubicBezTo>
                  <a:pt x="6956818" y="1058960"/>
                  <a:pt x="6914868" y="1100911"/>
                  <a:pt x="6863120" y="1100911"/>
                </a:cubicBezTo>
                <a:lnTo>
                  <a:pt x="93699" y="1100911"/>
                </a:lnTo>
                <a:cubicBezTo>
                  <a:pt x="41985" y="1100911"/>
                  <a:pt x="0" y="1058926"/>
                  <a:pt x="0" y="1007212"/>
                </a:cubicBezTo>
                <a:lnTo>
                  <a:pt x="0" y="93699"/>
                </a:lnTo>
                <a:cubicBezTo>
                  <a:pt x="0" y="41985"/>
                  <a:pt x="41985" y="0"/>
                  <a:pt x="9369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1" name="Shape 38"/>
          <p:cNvSpPr/>
          <p:nvPr/>
        </p:nvSpPr>
        <p:spPr>
          <a:xfrm>
            <a:off x="8768856" y="5621671"/>
            <a:ext cx="234236" cy="234236"/>
          </a:xfrm>
          <a:custGeom>
            <a:avLst/>
            <a:gdLst/>
            <a:ahLst/>
            <a:cxnLst/>
            <a:rect l="l" t="t" r="r" b="b"/>
            <a:pathLst>
              <a:path w="234236" h="234236">
                <a:moveTo>
                  <a:pt x="29280" y="14640"/>
                </a:moveTo>
                <a:cubicBezTo>
                  <a:pt x="13130" y="14640"/>
                  <a:pt x="0" y="27770"/>
                  <a:pt x="0" y="43919"/>
                </a:cubicBezTo>
                <a:lnTo>
                  <a:pt x="0" y="161037"/>
                </a:lnTo>
                <a:cubicBezTo>
                  <a:pt x="0" y="177187"/>
                  <a:pt x="13130" y="190317"/>
                  <a:pt x="29280" y="190317"/>
                </a:cubicBezTo>
                <a:lnTo>
                  <a:pt x="95159" y="190317"/>
                </a:lnTo>
                <a:lnTo>
                  <a:pt x="87839" y="212277"/>
                </a:lnTo>
                <a:lnTo>
                  <a:pt x="54899" y="212277"/>
                </a:lnTo>
                <a:cubicBezTo>
                  <a:pt x="48814" y="212277"/>
                  <a:pt x="43919" y="217172"/>
                  <a:pt x="43919" y="223256"/>
                </a:cubicBezTo>
                <a:cubicBezTo>
                  <a:pt x="43919" y="229341"/>
                  <a:pt x="48814" y="234236"/>
                  <a:pt x="54899" y="234236"/>
                </a:cubicBezTo>
                <a:lnTo>
                  <a:pt x="179337" y="234236"/>
                </a:lnTo>
                <a:cubicBezTo>
                  <a:pt x="185422" y="234236"/>
                  <a:pt x="190317" y="229341"/>
                  <a:pt x="190317" y="223256"/>
                </a:cubicBezTo>
                <a:cubicBezTo>
                  <a:pt x="190317" y="217172"/>
                  <a:pt x="185422" y="212277"/>
                  <a:pt x="179337" y="212277"/>
                </a:cubicBezTo>
                <a:lnTo>
                  <a:pt x="146398" y="212277"/>
                </a:lnTo>
                <a:lnTo>
                  <a:pt x="139078" y="190317"/>
                </a:lnTo>
                <a:lnTo>
                  <a:pt x="204957" y="190317"/>
                </a:lnTo>
                <a:cubicBezTo>
                  <a:pt x="221106" y="190317"/>
                  <a:pt x="234236" y="177187"/>
                  <a:pt x="234236" y="161037"/>
                </a:cubicBezTo>
                <a:lnTo>
                  <a:pt x="234236" y="43919"/>
                </a:lnTo>
                <a:cubicBezTo>
                  <a:pt x="234236" y="27770"/>
                  <a:pt x="221106" y="14640"/>
                  <a:pt x="204957" y="14640"/>
                </a:cubicBezTo>
                <a:lnTo>
                  <a:pt x="29280" y="14640"/>
                </a:lnTo>
                <a:close/>
                <a:moveTo>
                  <a:pt x="43919" y="43919"/>
                </a:moveTo>
                <a:lnTo>
                  <a:pt x="190317" y="43919"/>
                </a:lnTo>
                <a:cubicBezTo>
                  <a:pt x="198415" y="43919"/>
                  <a:pt x="204957" y="50461"/>
                  <a:pt x="204957" y="58559"/>
                </a:cubicBezTo>
                <a:lnTo>
                  <a:pt x="204957" y="131758"/>
                </a:lnTo>
                <a:cubicBezTo>
                  <a:pt x="204957" y="139856"/>
                  <a:pt x="198415" y="146398"/>
                  <a:pt x="190317" y="146398"/>
                </a:cubicBezTo>
                <a:lnTo>
                  <a:pt x="43919" y="146398"/>
                </a:lnTo>
                <a:cubicBezTo>
                  <a:pt x="35822" y="146398"/>
                  <a:pt x="29280" y="139856"/>
                  <a:pt x="29280" y="131758"/>
                </a:cubicBezTo>
                <a:lnTo>
                  <a:pt x="29280" y="58559"/>
                </a:lnTo>
                <a:cubicBezTo>
                  <a:pt x="29280" y="50461"/>
                  <a:pt x="35822" y="43919"/>
                  <a:pt x="43919" y="43919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2" name="Text 39"/>
          <p:cNvSpPr/>
          <p:nvPr/>
        </p:nvSpPr>
        <p:spPr>
          <a:xfrm>
            <a:off x="9172914" y="5574824"/>
            <a:ext cx="948657" cy="3279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前端交互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8739576" y="5996450"/>
            <a:ext cx="6675735" cy="304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5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开发Web交互界面，实现多项目对比、时间轴演示功能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334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" name="Shape 1"/>
          <p:cNvSpPr/>
          <p:nvPr/>
        </p:nvSpPr>
        <p:spPr>
          <a:xfrm>
            <a:off x="730250" y="736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38100" y="142875"/>
                </a:moveTo>
                <a:lnTo>
                  <a:pt x="38100" y="161925"/>
                </a:lnTo>
                <a:cubicBezTo>
                  <a:pt x="38100" y="167164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67164"/>
                  <a:pt x="76200" y="161925"/>
                </a:cubicBezTo>
                <a:lnTo>
                  <a:pt x="76200" y="142875"/>
                </a:lnTo>
                <a:cubicBezTo>
                  <a:pt x="76200" y="137636"/>
                  <a:pt x="71914" y="133350"/>
                  <a:pt x="66675" y="133350"/>
                </a:cubicBezTo>
                <a:lnTo>
                  <a:pt x="47625" y="133350"/>
                </a:lnTo>
                <a:cubicBezTo>
                  <a:pt x="42386" y="133350"/>
                  <a:pt x="38100" y="137636"/>
                  <a:pt x="38100" y="142875"/>
                </a:cubicBezTo>
                <a:close/>
                <a:moveTo>
                  <a:pt x="114300" y="142875"/>
                </a:moveTo>
                <a:lnTo>
                  <a:pt x="114300" y="161925"/>
                </a:lnTo>
                <a:cubicBezTo>
                  <a:pt x="114300" y="167164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48114" y="133350"/>
                  <a:pt x="142875" y="133350"/>
                </a:cubicBezTo>
                <a:lnTo>
                  <a:pt x="123825" y="133350"/>
                </a:lnTo>
                <a:cubicBezTo>
                  <a:pt x="118586" y="133350"/>
                  <a:pt x="114300" y="137636"/>
                  <a:pt x="114300" y="142875"/>
                </a:cubicBezTo>
                <a:close/>
                <a:moveTo>
                  <a:pt x="200025" y="133350"/>
                </a:moveTo>
                <a:cubicBezTo>
                  <a:pt x="194786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67164"/>
                  <a:pt x="228600" y="161925"/>
                </a:cubicBezTo>
                <a:lnTo>
                  <a:pt x="228600" y="142875"/>
                </a:lnTo>
                <a:cubicBezTo>
                  <a:pt x="228600" y="137636"/>
                  <a:pt x="224314" y="133350"/>
                  <a:pt x="219075" y="133350"/>
                </a:cubicBezTo>
                <a:lnTo>
                  <a:pt x="200025" y="133350"/>
                </a:lnTo>
                <a:close/>
                <a:moveTo>
                  <a:pt x="38100" y="219075"/>
                </a:move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66675" y="247650"/>
                </a:lnTo>
                <a:cubicBezTo>
                  <a:pt x="71914" y="247650"/>
                  <a:pt x="76200" y="243364"/>
                  <a:pt x="76200" y="238125"/>
                </a:cubicBezTo>
                <a:lnTo>
                  <a:pt x="76200" y="219075"/>
                </a:lnTo>
                <a:cubicBezTo>
                  <a:pt x="76200" y="213836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13836"/>
                  <a:pt x="38100" y="219075"/>
                </a:cubicBezTo>
                <a:close/>
                <a:moveTo>
                  <a:pt x="123825" y="209550"/>
                </a:moveTo>
                <a:cubicBezTo>
                  <a:pt x="118586" y="209550"/>
                  <a:pt x="114300" y="213836"/>
                  <a:pt x="114300" y="219075"/>
                </a:cubicBezTo>
                <a:lnTo>
                  <a:pt x="114300" y="238125"/>
                </a:lnTo>
                <a:cubicBezTo>
                  <a:pt x="114300" y="243364"/>
                  <a:pt x="118586" y="247650"/>
                  <a:pt x="123825" y="247650"/>
                </a:cubicBezTo>
                <a:lnTo>
                  <a:pt x="142875" y="247650"/>
                </a:lnTo>
                <a:cubicBezTo>
                  <a:pt x="148114" y="247650"/>
                  <a:pt x="152400" y="243364"/>
                  <a:pt x="152400" y="238125"/>
                </a:cubicBezTo>
                <a:lnTo>
                  <a:pt x="152400" y="219075"/>
                </a:lnTo>
                <a:cubicBezTo>
                  <a:pt x="152400" y="213836"/>
                  <a:pt x="148114" y="209550"/>
                  <a:pt x="142875" y="209550"/>
                </a:cubicBezTo>
                <a:lnTo>
                  <a:pt x="123825" y="209550"/>
                </a:lnTo>
                <a:close/>
                <a:moveTo>
                  <a:pt x="190500" y="219075"/>
                </a:moveTo>
                <a:lnTo>
                  <a:pt x="190500" y="238125"/>
                </a:lnTo>
                <a:cubicBezTo>
                  <a:pt x="190500" y="243364"/>
                  <a:pt x="194786" y="247650"/>
                  <a:pt x="200025" y="247650"/>
                </a:cubicBezTo>
                <a:lnTo>
                  <a:pt x="219075" y="247650"/>
                </a:lnTo>
                <a:cubicBezTo>
                  <a:pt x="224314" y="247650"/>
                  <a:pt x="228600" y="243364"/>
                  <a:pt x="228600" y="238125"/>
                </a:cubicBezTo>
                <a:lnTo>
                  <a:pt x="228600" y="219075"/>
                </a:lnTo>
                <a:cubicBezTo>
                  <a:pt x="228600" y="213836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13836"/>
                  <a:pt x="190500" y="219075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" name="Text 2"/>
          <p:cNvSpPr/>
          <p:nvPr/>
        </p:nvSpPr>
        <p:spPr>
          <a:xfrm>
            <a:off x="1371600" y="508000"/>
            <a:ext cx="2743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时间计划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371600" y="12192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</p:spPr>
      </p:sp>
      <p:sp>
        <p:nvSpPr>
          <p:cNvPr id="6" name="Shape 4"/>
          <p:cNvSpPr/>
          <p:nvPr/>
        </p:nvSpPr>
        <p:spPr>
          <a:xfrm>
            <a:off x="508000" y="1473200"/>
            <a:ext cx="15240000" cy="3759200"/>
          </a:xfrm>
          <a:custGeom>
            <a:avLst/>
            <a:gdLst/>
            <a:ahLst/>
            <a:cxnLst/>
            <a:rect l="l" t="t" r="r" b="b"/>
            <a:pathLst>
              <a:path w="15240000" h="3759200">
                <a:moveTo>
                  <a:pt x="152398" y="0"/>
                </a:moveTo>
                <a:lnTo>
                  <a:pt x="15087602" y="0"/>
                </a:lnTo>
                <a:cubicBezTo>
                  <a:pt x="15171769" y="0"/>
                  <a:pt x="15240000" y="68231"/>
                  <a:pt x="15240000" y="152398"/>
                </a:cubicBezTo>
                <a:lnTo>
                  <a:pt x="15240000" y="3606802"/>
                </a:lnTo>
                <a:cubicBezTo>
                  <a:pt x="15240000" y="3690969"/>
                  <a:pt x="15171769" y="3759200"/>
                  <a:pt x="15087602" y="3759200"/>
                </a:cubicBezTo>
                <a:lnTo>
                  <a:pt x="152398" y="3759200"/>
                </a:lnTo>
                <a:cubicBezTo>
                  <a:pt x="68231" y="3759200"/>
                  <a:pt x="0" y="3690969"/>
                  <a:pt x="0" y="36068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E67A41"/>
              </a:gs>
              <a:gs pos="100000">
                <a:srgbClr val="D9A443"/>
              </a:gs>
            </a:gsLst>
            <a:lin ang="0" scaled="1"/>
          </a:gradFill>
        </p:spPr>
      </p:sp>
      <p:sp>
        <p:nvSpPr>
          <p:cNvPr id="7" name="Shape 5"/>
          <p:cNvSpPr/>
          <p:nvPr/>
        </p:nvSpPr>
        <p:spPr>
          <a:xfrm>
            <a:off x="836613" y="1765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3812" y="0"/>
                </a:moveTo>
                <a:cubicBezTo>
                  <a:pt x="36984" y="0"/>
                  <a:pt x="47625" y="10641"/>
                  <a:pt x="47625" y="23812"/>
                </a:cubicBezTo>
                <a:lnTo>
                  <a:pt x="47625" y="35719"/>
                </a:lnTo>
                <a:lnTo>
                  <a:pt x="98971" y="22920"/>
                </a:lnTo>
                <a:cubicBezTo>
                  <a:pt x="127322" y="15850"/>
                  <a:pt x="157237" y="19124"/>
                  <a:pt x="183431" y="32221"/>
                </a:cubicBezTo>
                <a:cubicBezTo>
                  <a:pt x="217884" y="49485"/>
                  <a:pt x="258440" y="49485"/>
                  <a:pt x="292894" y="32221"/>
                </a:cubicBezTo>
                <a:lnTo>
                  <a:pt x="300038" y="28649"/>
                </a:lnTo>
                <a:cubicBezTo>
                  <a:pt x="315367" y="20910"/>
                  <a:pt x="333375" y="32072"/>
                  <a:pt x="333375" y="49188"/>
                </a:cubicBezTo>
                <a:lnTo>
                  <a:pt x="333375" y="257324"/>
                </a:lnTo>
                <a:cubicBezTo>
                  <a:pt x="333375" y="267221"/>
                  <a:pt x="327199" y="276151"/>
                  <a:pt x="317897" y="279648"/>
                </a:cubicBezTo>
                <a:lnTo>
                  <a:pt x="292075" y="289322"/>
                </a:lnTo>
                <a:cubicBezTo>
                  <a:pt x="257696" y="302196"/>
                  <a:pt x="219447" y="300186"/>
                  <a:pt x="186630" y="283815"/>
                </a:cubicBezTo>
                <a:cubicBezTo>
                  <a:pt x="158428" y="269677"/>
                  <a:pt x="126057" y="266179"/>
                  <a:pt x="95473" y="273844"/>
                </a:cubicBezTo>
                <a:lnTo>
                  <a:pt x="47625" y="285750"/>
                </a:lnTo>
                <a:lnTo>
                  <a:pt x="47625" y="357188"/>
                </a:lnTo>
                <a:cubicBezTo>
                  <a:pt x="47625" y="370359"/>
                  <a:pt x="36984" y="381000"/>
                  <a:pt x="23812" y="381000"/>
                </a:cubicBezTo>
                <a:cubicBezTo>
                  <a:pt x="10641" y="381000"/>
                  <a:pt x="0" y="370359"/>
                  <a:pt x="0" y="357188"/>
                </a:cubicBezTo>
                <a:lnTo>
                  <a:pt x="0" y="23812"/>
                </a:lnTo>
                <a:cubicBezTo>
                  <a:pt x="0" y="10641"/>
                  <a:pt x="10641" y="0"/>
                  <a:pt x="23812" y="0"/>
                </a:cubicBezTo>
                <a:close/>
                <a:moveTo>
                  <a:pt x="47625" y="139229"/>
                </a:moveTo>
                <a:lnTo>
                  <a:pt x="95250" y="128885"/>
                </a:lnTo>
                <a:lnTo>
                  <a:pt x="95250" y="177626"/>
                </a:lnTo>
                <a:lnTo>
                  <a:pt x="47625" y="187970"/>
                </a:lnTo>
                <a:lnTo>
                  <a:pt x="47625" y="236711"/>
                </a:lnTo>
                <a:lnTo>
                  <a:pt x="83939" y="227633"/>
                </a:lnTo>
                <a:cubicBezTo>
                  <a:pt x="87734" y="226665"/>
                  <a:pt x="91455" y="225847"/>
                  <a:pt x="95250" y="225177"/>
                </a:cubicBezTo>
                <a:lnTo>
                  <a:pt x="95250" y="177626"/>
                </a:lnTo>
                <a:lnTo>
                  <a:pt x="124197" y="171376"/>
                </a:lnTo>
                <a:cubicBezTo>
                  <a:pt x="130373" y="170036"/>
                  <a:pt x="136624" y="169515"/>
                  <a:pt x="142875" y="169813"/>
                </a:cubicBezTo>
                <a:lnTo>
                  <a:pt x="142875" y="122188"/>
                </a:lnTo>
                <a:cubicBezTo>
                  <a:pt x="152995" y="122486"/>
                  <a:pt x="163116" y="124123"/>
                  <a:pt x="172938" y="126950"/>
                </a:cubicBezTo>
                <a:lnTo>
                  <a:pt x="190500" y="132085"/>
                </a:lnTo>
                <a:lnTo>
                  <a:pt x="190500" y="181719"/>
                </a:lnTo>
                <a:lnTo>
                  <a:pt x="159469" y="172566"/>
                </a:lnTo>
                <a:cubicBezTo>
                  <a:pt x="154037" y="171004"/>
                  <a:pt x="148456" y="170036"/>
                  <a:pt x="142875" y="169738"/>
                </a:cubicBezTo>
                <a:lnTo>
                  <a:pt x="142875" y="222870"/>
                </a:lnTo>
                <a:cubicBezTo>
                  <a:pt x="159097" y="224284"/>
                  <a:pt x="175096" y="227856"/>
                  <a:pt x="190500" y="233586"/>
                </a:cubicBezTo>
                <a:lnTo>
                  <a:pt x="190500" y="181645"/>
                </a:lnTo>
                <a:lnTo>
                  <a:pt x="207392" y="186630"/>
                </a:lnTo>
                <a:cubicBezTo>
                  <a:pt x="217438" y="189607"/>
                  <a:pt x="227707" y="191393"/>
                  <a:pt x="238125" y="192137"/>
                </a:cubicBezTo>
                <a:lnTo>
                  <a:pt x="238125" y="144363"/>
                </a:lnTo>
                <a:cubicBezTo>
                  <a:pt x="232321" y="143768"/>
                  <a:pt x="226516" y="142652"/>
                  <a:pt x="220861" y="141015"/>
                </a:cubicBezTo>
                <a:lnTo>
                  <a:pt x="190500" y="132085"/>
                </a:lnTo>
                <a:lnTo>
                  <a:pt x="190500" y="85948"/>
                </a:lnTo>
                <a:cubicBezTo>
                  <a:pt x="180826" y="83121"/>
                  <a:pt x="171301" y="79400"/>
                  <a:pt x="162074" y="74786"/>
                </a:cubicBezTo>
                <a:cubicBezTo>
                  <a:pt x="155972" y="71735"/>
                  <a:pt x="149498" y="69577"/>
                  <a:pt x="142875" y="68238"/>
                </a:cubicBezTo>
                <a:lnTo>
                  <a:pt x="142875" y="122113"/>
                </a:lnTo>
                <a:cubicBezTo>
                  <a:pt x="133201" y="121816"/>
                  <a:pt x="123527" y="122709"/>
                  <a:pt x="114077" y="124792"/>
                </a:cubicBezTo>
                <a:lnTo>
                  <a:pt x="95250" y="128885"/>
                </a:lnTo>
                <a:lnTo>
                  <a:pt x="95250" y="72926"/>
                </a:lnTo>
                <a:lnTo>
                  <a:pt x="47625" y="84832"/>
                </a:lnTo>
                <a:lnTo>
                  <a:pt x="47625" y="139229"/>
                </a:lnTo>
                <a:close/>
                <a:moveTo>
                  <a:pt x="238125" y="249808"/>
                </a:moveTo>
                <a:cubicBezTo>
                  <a:pt x="250627" y="250924"/>
                  <a:pt x="263351" y="249287"/>
                  <a:pt x="275332" y="244748"/>
                </a:cubicBezTo>
                <a:lnTo>
                  <a:pt x="285750" y="240878"/>
                </a:lnTo>
                <a:lnTo>
                  <a:pt x="285750" y="187523"/>
                </a:lnTo>
                <a:lnTo>
                  <a:pt x="279871" y="188863"/>
                </a:lnTo>
                <a:cubicBezTo>
                  <a:pt x="266179" y="192063"/>
                  <a:pt x="252115" y="193104"/>
                  <a:pt x="238125" y="192212"/>
                </a:cubicBezTo>
                <a:lnTo>
                  <a:pt x="238125" y="249808"/>
                </a:lnTo>
                <a:close/>
                <a:moveTo>
                  <a:pt x="285750" y="138633"/>
                </a:moveTo>
                <a:lnTo>
                  <a:pt x="285750" y="85948"/>
                </a:lnTo>
                <a:cubicBezTo>
                  <a:pt x="270197" y="90487"/>
                  <a:pt x="254198" y="92720"/>
                  <a:pt x="238125" y="92720"/>
                </a:cubicBezTo>
                <a:lnTo>
                  <a:pt x="238125" y="144363"/>
                </a:lnTo>
                <a:cubicBezTo>
                  <a:pt x="248469" y="145405"/>
                  <a:pt x="258961" y="144735"/>
                  <a:pt x="269156" y="142429"/>
                </a:cubicBezTo>
                <a:lnTo>
                  <a:pt x="285750" y="138559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8" name="Text 6"/>
          <p:cNvSpPr/>
          <p:nvPr/>
        </p:nvSpPr>
        <p:spPr>
          <a:xfrm>
            <a:off x="1244600" y="1727200"/>
            <a:ext cx="14439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1D2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关键节点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2000" y="2387600"/>
            <a:ext cx="4775200" cy="2590800"/>
          </a:xfrm>
          <a:custGeom>
            <a:avLst/>
            <a:gdLst/>
            <a:ahLst/>
            <a:cxnLst/>
            <a:rect l="l" t="t" r="r" b="b"/>
            <a:pathLst>
              <a:path w="4775200" h="2590800">
                <a:moveTo>
                  <a:pt x="152391" y="0"/>
                </a:moveTo>
                <a:lnTo>
                  <a:pt x="4622809" y="0"/>
                </a:lnTo>
                <a:cubicBezTo>
                  <a:pt x="4706916" y="0"/>
                  <a:pt x="4775200" y="68284"/>
                  <a:pt x="4775200" y="152391"/>
                </a:cubicBezTo>
                <a:lnTo>
                  <a:pt x="4775200" y="2438409"/>
                </a:lnTo>
                <a:cubicBezTo>
                  <a:pt x="4775200" y="2522572"/>
                  <a:pt x="4706972" y="2590800"/>
                  <a:pt x="4622809" y="2590800"/>
                </a:cubicBezTo>
                <a:lnTo>
                  <a:pt x="152391" y="2590800"/>
                </a:lnTo>
                <a:cubicBezTo>
                  <a:pt x="68284" y="2590800"/>
                  <a:pt x="0" y="2522516"/>
                  <a:pt x="0" y="24384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0" name="Shape 8"/>
          <p:cNvSpPr/>
          <p:nvPr/>
        </p:nvSpPr>
        <p:spPr>
          <a:xfrm>
            <a:off x="2794000" y="2641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11" name="Shape 9"/>
          <p:cNvSpPr/>
          <p:nvPr/>
        </p:nvSpPr>
        <p:spPr>
          <a:xfrm>
            <a:off x="3035300" y="2844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1A1D21"/>
          </a:solidFill>
        </p:spPr>
      </p:sp>
      <p:sp>
        <p:nvSpPr>
          <p:cNvPr id="12" name="Text 10"/>
          <p:cNvSpPr/>
          <p:nvPr/>
        </p:nvSpPr>
        <p:spPr>
          <a:xfrm>
            <a:off x="939800" y="3505200"/>
            <a:ext cx="441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67A41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2025.12.28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58850" y="40132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完成初赛方案设计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" y="4419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当前阶段 · 方案提交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40400" y="2387600"/>
            <a:ext cx="4775200" cy="2590800"/>
          </a:xfrm>
          <a:custGeom>
            <a:avLst/>
            <a:gdLst/>
            <a:ahLst/>
            <a:cxnLst/>
            <a:rect l="l" t="t" r="r" b="b"/>
            <a:pathLst>
              <a:path w="4775200" h="2590800">
                <a:moveTo>
                  <a:pt x="152391" y="0"/>
                </a:moveTo>
                <a:lnTo>
                  <a:pt x="4622809" y="0"/>
                </a:lnTo>
                <a:cubicBezTo>
                  <a:pt x="4706916" y="0"/>
                  <a:pt x="4775200" y="68284"/>
                  <a:pt x="4775200" y="152391"/>
                </a:cubicBezTo>
                <a:lnTo>
                  <a:pt x="4775200" y="2438409"/>
                </a:lnTo>
                <a:cubicBezTo>
                  <a:pt x="4775200" y="2522572"/>
                  <a:pt x="4706972" y="2590800"/>
                  <a:pt x="4622809" y="2590800"/>
                </a:cubicBezTo>
                <a:lnTo>
                  <a:pt x="152391" y="2590800"/>
                </a:lnTo>
                <a:cubicBezTo>
                  <a:pt x="68284" y="2590800"/>
                  <a:pt x="0" y="2522516"/>
                  <a:pt x="0" y="24384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6" name="Shape 14"/>
          <p:cNvSpPr/>
          <p:nvPr/>
        </p:nvSpPr>
        <p:spPr>
          <a:xfrm>
            <a:off x="7772400" y="2641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17" name="Shape 15"/>
          <p:cNvSpPr/>
          <p:nvPr/>
        </p:nvSpPr>
        <p:spPr>
          <a:xfrm>
            <a:off x="7937500" y="2844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8" name="Text 16"/>
          <p:cNvSpPr/>
          <p:nvPr/>
        </p:nvSpPr>
        <p:spPr>
          <a:xfrm>
            <a:off x="5918200" y="3505200"/>
            <a:ext cx="441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9A443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2026.01.06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937250" y="40132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完成原型系统开发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43600" y="4419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核心功能 · Demo演示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718800" y="2387600"/>
            <a:ext cx="4775200" cy="2590800"/>
          </a:xfrm>
          <a:custGeom>
            <a:avLst/>
            <a:gdLst/>
            <a:ahLst/>
            <a:cxnLst/>
            <a:rect l="l" t="t" r="r" b="b"/>
            <a:pathLst>
              <a:path w="4775200" h="2590800">
                <a:moveTo>
                  <a:pt x="152391" y="0"/>
                </a:moveTo>
                <a:lnTo>
                  <a:pt x="4622809" y="0"/>
                </a:lnTo>
                <a:cubicBezTo>
                  <a:pt x="4706916" y="0"/>
                  <a:pt x="4775200" y="68284"/>
                  <a:pt x="4775200" y="152391"/>
                </a:cubicBezTo>
                <a:lnTo>
                  <a:pt x="4775200" y="2438409"/>
                </a:lnTo>
                <a:cubicBezTo>
                  <a:pt x="4775200" y="2522572"/>
                  <a:pt x="4706972" y="2590800"/>
                  <a:pt x="4622809" y="2590800"/>
                </a:cubicBezTo>
                <a:lnTo>
                  <a:pt x="152391" y="2590800"/>
                </a:lnTo>
                <a:cubicBezTo>
                  <a:pt x="68284" y="2590800"/>
                  <a:pt x="0" y="2522516"/>
                  <a:pt x="0" y="24384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2" name="Shape 20"/>
          <p:cNvSpPr/>
          <p:nvPr/>
        </p:nvSpPr>
        <p:spPr>
          <a:xfrm>
            <a:off x="12750800" y="2641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23" name="Shape 21"/>
          <p:cNvSpPr/>
          <p:nvPr/>
        </p:nvSpPr>
        <p:spPr>
          <a:xfrm>
            <a:off x="12954000" y="284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E0E2E5"/>
          </a:solidFill>
        </p:spPr>
      </p:sp>
      <p:sp>
        <p:nvSpPr>
          <p:cNvPr id="24" name="Text 22"/>
          <p:cNvSpPr/>
          <p:nvPr/>
        </p:nvSpPr>
        <p:spPr>
          <a:xfrm>
            <a:off x="10896600" y="3505200"/>
            <a:ext cx="441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6D85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2026.01.17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15650" y="40132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准备决赛路演与展示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922000" y="4419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最终答辩 · 成果展示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8000" y="5461000"/>
            <a:ext cx="3657600" cy="3124200"/>
          </a:xfrm>
          <a:custGeom>
            <a:avLst/>
            <a:gdLst/>
            <a:ahLst/>
            <a:cxnLst/>
            <a:rect l="l" t="t" r="r" b="b"/>
            <a:pathLst>
              <a:path w="3657600" h="31242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971802"/>
                </a:lnTo>
                <a:cubicBezTo>
                  <a:pt x="3657600" y="3055969"/>
                  <a:pt x="3589369" y="3124200"/>
                  <a:pt x="3505202" y="3124200"/>
                </a:cubicBezTo>
                <a:lnTo>
                  <a:pt x="152398" y="3124200"/>
                </a:lnTo>
                <a:cubicBezTo>
                  <a:pt x="68231" y="3124200"/>
                  <a:pt x="0" y="3055969"/>
                  <a:pt x="0" y="29718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28" name="Shape 26"/>
          <p:cNvSpPr/>
          <p:nvPr/>
        </p:nvSpPr>
        <p:spPr>
          <a:xfrm>
            <a:off x="508000" y="54610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29" name="Shape 27"/>
          <p:cNvSpPr/>
          <p:nvPr/>
        </p:nvSpPr>
        <p:spPr>
          <a:xfrm>
            <a:off x="711200" y="568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0" name="Text 28"/>
          <p:cNvSpPr/>
          <p:nvPr/>
        </p:nvSpPr>
        <p:spPr>
          <a:xfrm>
            <a:off x="956072" y="5791200"/>
            <a:ext cx="266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473200" y="58166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数据采集与预处理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11200" y="6451600"/>
            <a:ext cx="3251200" cy="1930400"/>
          </a:xfrm>
          <a:custGeom>
            <a:avLst/>
            <a:gdLst/>
            <a:ahLst/>
            <a:cxnLst/>
            <a:rect l="l" t="t" r="r" b="b"/>
            <a:pathLst>
              <a:path w="3251200" h="1930400">
                <a:moveTo>
                  <a:pt x="101597" y="0"/>
                </a:moveTo>
                <a:lnTo>
                  <a:pt x="3149603" y="0"/>
                </a:lnTo>
                <a:cubicBezTo>
                  <a:pt x="3205713" y="0"/>
                  <a:pt x="3251200" y="45487"/>
                  <a:pt x="3251200" y="101597"/>
                </a:cubicBezTo>
                <a:lnTo>
                  <a:pt x="3251200" y="1828803"/>
                </a:lnTo>
                <a:cubicBezTo>
                  <a:pt x="3251200" y="1884913"/>
                  <a:pt x="3205713" y="1930400"/>
                  <a:pt x="3149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3" name="Text 31"/>
          <p:cNvSpPr/>
          <p:nvPr/>
        </p:nvSpPr>
        <p:spPr>
          <a:xfrm>
            <a:off x="863600" y="66040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周期：1周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3600" y="7010400"/>
            <a:ext cx="30353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搭建数据采集管道，获取GitHub/Gitee数据，集成OpenDigger数据集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9000" y="801687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36" name="Text 34"/>
          <p:cNvSpPr/>
          <p:nvPr/>
        </p:nvSpPr>
        <p:spPr>
          <a:xfrm>
            <a:off x="1187450" y="7978775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完成数据仓库搭建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68800" y="5461000"/>
            <a:ext cx="3657600" cy="3124200"/>
          </a:xfrm>
          <a:custGeom>
            <a:avLst/>
            <a:gdLst/>
            <a:ahLst/>
            <a:cxnLst/>
            <a:rect l="l" t="t" r="r" b="b"/>
            <a:pathLst>
              <a:path w="3657600" h="31242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971802"/>
                </a:lnTo>
                <a:cubicBezTo>
                  <a:pt x="3657600" y="3055969"/>
                  <a:pt x="3589369" y="3124200"/>
                  <a:pt x="3505202" y="3124200"/>
                </a:cubicBezTo>
                <a:lnTo>
                  <a:pt x="152398" y="3124200"/>
                </a:lnTo>
                <a:cubicBezTo>
                  <a:pt x="68231" y="3124200"/>
                  <a:pt x="0" y="3055969"/>
                  <a:pt x="0" y="29718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38" name="Shape 36"/>
          <p:cNvSpPr/>
          <p:nvPr/>
        </p:nvSpPr>
        <p:spPr>
          <a:xfrm>
            <a:off x="4368800" y="54610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39" name="Shape 37"/>
          <p:cNvSpPr/>
          <p:nvPr/>
        </p:nvSpPr>
        <p:spPr>
          <a:xfrm>
            <a:off x="4572000" y="568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0" name="Text 38"/>
          <p:cNvSpPr/>
          <p:nvPr/>
        </p:nvSpPr>
        <p:spPr>
          <a:xfrm>
            <a:off x="4791075" y="5791200"/>
            <a:ext cx="317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334000" y="5816600"/>
            <a:ext cx="190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9A44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模型构建与测试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72000" y="6451600"/>
            <a:ext cx="3251200" cy="1651000"/>
          </a:xfrm>
          <a:custGeom>
            <a:avLst/>
            <a:gdLst/>
            <a:ahLst/>
            <a:cxnLst/>
            <a:rect l="l" t="t" r="r" b="b"/>
            <a:pathLst>
              <a:path w="3251200" h="1651000">
                <a:moveTo>
                  <a:pt x="101603" y="0"/>
                </a:moveTo>
                <a:lnTo>
                  <a:pt x="3149597" y="0"/>
                </a:lnTo>
                <a:cubicBezTo>
                  <a:pt x="3205711" y="0"/>
                  <a:pt x="3251200" y="45489"/>
                  <a:pt x="3251200" y="101603"/>
                </a:cubicBezTo>
                <a:lnTo>
                  <a:pt x="3251200" y="1549397"/>
                </a:lnTo>
                <a:cubicBezTo>
                  <a:pt x="3251200" y="1605511"/>
                  <a:pt x="3205711" y="1651000"/>
                  <a:pt x="31495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3" name="Text 41"/>
          <p:cNvSpPr/>
          <p:nvPr/>
        </p:nvSpPr>
        <p:spPr>
          <a:xfrm>
            <a:off x="4724400" y="66040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周期：1周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724400" y="7010400"/>
            <a:ext cx="30353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开发健康度评分模型，实现网络分析算法，训练LSTM预测模型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749800" y="772795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D9A443"/>
          </a:solidFill>
        </p:spPr>
      </p:sp>
      <p:sp>
        <p:nvSpPr>
          <p:cNvPr id="46" name="Text 44"/>
          <p:cNvSpPr/>
          <p:nvPr/>
        </p:nvSpPr>
        <p:spPr>
          <a:xfrm>
            <a:off x="5048250" y="7689850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9A44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完成算法原型验证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29600" y="5461000"/>
            <a:ext cx="3657600" cy="3124200"/>
          </a:xfrm>
          <a:custGeom>
            <a:avLst/>
            <a:gdLst/>
            <a:ahLst/>
            <a:cxnLst/>
            <a:rect l="l" t="t" r="r" b="b"/>
            <a:pathLst>
              <a:path w="3657600" h="31242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971802"/>
                </a:lnTo>
                <a:cubicBezTo>
                  <a:pt x="3657600" y="3055969"/>
                  <a:pt x="3589369" y="3124200"/>
                  <a:pt x="3505202" y="3124200"/>
                </a:cubicBezTo>
                <a:lnTo>
                  <a:pt x="152398" y="3124200"/>
                </a:lnTo>
                <a:cubicBezTo>
                  <a:pt x="68231" y="3124200"/>
                  <a:pt x="0" y="3055969"/>
                  <a:pt x="0" y="29718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48" name="Shape 46"/>
          <p:cNvSpPr/>
          <p:nvPr/>
        </p:nvSpPr>
        <p:spPr>
          <a:xfrm>
            <a:off x="8229600" y="54610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49" name="Shape 47"/>
          <p:cNvSpPr/>
          <p:nvPr/>
        </p:nvSpPr>
        <p:spPr>
          <a:xfrm>
            <a:off x="8432800" y="568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0" name="Text 48"/>
          <p:cNvSpPr/>
          <p:nvPr/>
        </p:nvSpPr>
        <p:spPr>
          <a:xfrm>
            <a:off x="8647906" y="5791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94800" y="5816600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D8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可视化开发与集成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32800" y="6451600"/>
            <a:ext cx="3251200" cy="1930400"/>
          </a:xfrm>
          <a:custGeom>
            <a:avLst/>
            <a:gdLst/>
            <a:ahLst/>
            <a:cxnLst/>
            <a:rect l="l" t="t" r="r" b="b"/>
            <a:pathLst>
              <a:path w="3251200" h="1930400">
                <a:moveTo>
                  <a:pt x="101597" y="0"/>
                </a:moveTo>
                <a:lnTo>
                  <a:pt x="3149603" y="0"/>
                </a:lnTo>
                <a:cubicBezTo>
                  <a:pt x="3205713" y="0"/>
                  <a:pt x="3251200" y="45487"/>
                  <a:pt x="3251200" y="101597"/>
                </a:cubicBezTo>
                <a:lnTo>
                  <a:pt x="3251200" y="1828803"/>
                </a:lnTo>
                <a:cubicBezTo>
                  <a:pt x="3251200" y="1884913"/>
                  <a:pt x="3205713" y="1930400"/>
                  <a:pt x="3149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3" name="Text 51"/>
          <p:cNvSpPr/>
          <p:nvPr/>
        </p:nvSpPr>
        <p:spPr>
          <a:xfrm>
            <a:off x="8585200" y="66040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周期：1周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585200" y="7010400"/>
            <a:ext cx="30353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基于EasyGraph绘制网络图，集成DataEase构建Dashboard，开发Web界面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610600" y="801687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4A6D85"/>
          </a:solidFill>
        </p:spPr>
      </p:sp>
      <p:sp>
        <p:nvSpPr>
          <p:cNvPr id="56" name="Text 54"/>
          <p:cNvSpPr/>
          <p:nvPr/>
        </p:nvSpPr>
        <p:spPr>
          <a:xfrm>
            <a:off x="8909050" y="7978775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完成前端界面开发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2090400" y="5461000"/>
            <a:ext cx="3657600" cy="3124200"/>
          </a:xfrm>
          <a:custGeom>
            <a:avLst/>
            <a:gdLst/>
            <a:ahLst/>
            <a:cxnLst/>
            <a:rect l="l" t="t" r="r" b="b"/>
            <a:pathLst>
              <a:path w="3657600" h="3124200">
                <a:moveTo>
                  <a:pt x="50800" y="0"/>
                </a:moveTo>
                <a:lnTo>
                  <a:pt x="3606800" y="0"/>
                </a:lnTo>
                <a:cubicBezTo>
                  <a:pt x="3634856" y="0"/>
                  <a:pt x="3657600" y="22744"/>
                  <a:pt x="3657600" y="50800"/>
                </a:cubicBezTo>
                <a:lnTo>
                  <a:pt x="3657600" y="2971802"/>
                </a:lnTo>
                <a:cubicBezTo>
                  <a:pt x="3657600" y="3055969"/>
                  <a:pt x="3589369" y="3124200"/>
                  <a:pt x="3505202" y="3124200"/>
                </a:cubicBezTo>
                <a:lnTo>
                  <a:pt x="152398" y="3124200"/>
                </a:lnTo>
                <a:cubicBezTo>
                  <a:pt x="68231" y="3124200"/>
                  <a:pt x="0" y="3055969"/>
                  <a:pt x="0" y="29718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C3238"/>
          </a:solidFill>
        </p:spPr>
      </p:sp>
      <p:sp>
        <p:nvSpPr>
          <p:cNvPr id="58" name="Shape 56"/>
          <p:cNvSpPr/>
          <p:nvPr/>
        </p:nvSpPr>
        <p:spPr>
          <a:xfrm>
            <a:off x="12090400" y="5461000"/>
            <a:ext cx="3657600" cy="50800"/>
          </a:xfrm>
          <a:custGeom>
            <a:avLst/>
            <a:gdLst/>
            <a:ahLst/>
            <a:cxnLst/>
            <a:rect l="l" t="t" r="r" b="b"/>
            <a:pathLst>
              <a:path w="3657600" h="50800">
                <a:moveTo>
                  <a:pt x="50800" y="0"/>
                </a:moveTo>
                <a:lnTo>
                  <a:pt x="3606800" y="0"/>
                </a:lnTo>
                <a:cubicBezTo>
                  <a:pt x="3634837" y="0"/>
                  <a:pt x="3657600" y="22763"/>
                  <a:pt x="3657600" y="50800"/>
                </a:cubicBezTo>
                <a:lnTo>
                  <a:pt x="365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59" name="Shape 57"/>
          <p:cNvSpPr/>
          <p:nvPr/>
        </p:nvSpPr>
        <p:spPr>
          <a:xfrm>
            <a:off x="12293600" y="568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60" name="Text 58"/>
          <p:cNvSpPr/>
          <p:nvPr/>
        </p:nvSpPr>
        <p:spPr>
          <a:xfrm>
            <a:off x="12508971" y="5791200"/>
            <a:ext cx="33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3055600" y="5816600"/>
            <a:ext cx="190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67A4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系统测试与优化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2293600" y="6451600"/>
            <a:ext cx="3251200" cy="1651000"/>
          </a:xfrm>
          <a:custGeom>
            <a:avLst/>
            <a:gdLst/>
            <a:ahLst/>
            <a:cxnLst/>
            <a:rect l="l" t="t" r="r" b="b"/>
            <a:pathLst>
              <a:path w="3251200" h="1651000">
                <a:moveTo>
                  <a:pt x="101603" y="0"/>
                </a:moveTo>
                <a:lnTo>
                  <a:pt x="3149597" y="0"/>
                </a:lnTo>
                <a:cubicBezTo>
                  <a:pt x="3205711" y="0"/>
                  <a:pt x="3251200" y="45489"/>
                  <a:pt x="3251200" y="101603"/>
                </a:cubicBezTo>
                <a:lnTo>
                  <a:pt x="3251200" y="1549397"/>
                </a:lnTo>
                <a:cubicBezTo>
                  <a:pt x="3251200" y="1605511"/>
                  <a:pt x="3205711" y="1651000"/>
                  <a:pt x="31495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63" name="Text 61"/>
          <p:cNvSpPr/>
          <p:nvPr/>
        </p:nvSpPr>
        <p:spPr>
          <a:xfrm>
            <a:off x="12446000" y="66040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周期：1周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446000" y="7010400"/>
            <a:ext cx="30353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4A6D8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进行系统集成测试，优化性能与用户体验，准备决赛路演材料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2471400" y="772795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E67A41"/>
          </a:solidFill>
        </p:spPr>
      </p:sp>
      <p:sp>
        <p:nvSpPr>
          <p:cNvPr id="66" name="Text 64"/>
          <p:cNvSpPr/>
          <p:nvPr/>
        </p:nvSpPr>
        <p:spPr>
          <a:xfrm>
            <a:off x="12769850" y="768985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67A4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完成系统交付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0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1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2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3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4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15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2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3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4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5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6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7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8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ags/tag9.xml><?xml version="1.0" encoding="utf-8"?>
<p:tagLst xmlns:p="http://schemas.openxmlformats.org/presentationml/2006/main">
  <p:tag name="KSO_WM_DIAGRAM_VIRTUALLY_FRAME" val="{&quot;height&quot;:190,&quot;left&quot;:42,&quot;top&quot;:362,&quot;width&quot;:1198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3957</Words>
  <Application>WPS 演示</Application>
  <PresentationFormat>自定义</PresentationFormat>
  <Paragraphs>614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Liter</vt:lpstr>
      <vt:lpstr>Liter</vt:lpstr>
      <vt:lpstr>Liter</vt:lpstr>
      <vt:lpstr>Noto Sans SC</vt:lpstr>
      <vt:lpstr>Noto Sans SC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第三届"OpenRank杯"开源数字生态分析与应用创新赛初赛方案</dc:title>
  <dc:creator>Kimi</dc:creator>
  <dc:subject>第三届"OpenRank杯"开源数字生态分析与应用创新赛初赛方案</dc:subject>
  <cp:lastModifiedBy>北城鱼安生</cp:lastModifiedBy>
  <cp:revision>7</cp:revision>
  <dcterms:created xsi:type="dcterms:W3CDTF">2025-12-28T12:26:00Z</dcterms:created>
  <dcterms:modified xsi:type="dcterms:W3CDTF">2025-12-29T11:21:29Z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三届\"OpenRank杯\"开源数字生态分析与应用创新赛初赛方案","ContentProducer":"001191110108MACG2KBH8F10000","ProduceID":"19b64c13-9e02-8ffc-8000-0000b4699b95","ReservedCode1":"","ContentPropagator":"001191110108MACG2KBH8F20000","PropagateID":"19b64c13-9e02-8ffc-8000-0000b4699b95","ReservedCode2":""}</vt:lpwstr>
  </property>
  <property fmtid="{D5CDD505-2E9C-101B-9397-08002B2CF9AE}" pid="3" name="ICV">
    <vt:lpwstr>2E3B1FA3C0164275B8A5CA45168B8987_13</vt:lpwstr>
  </property>
  <property fmtid="{D5CDD505-2E9C-101B-9397-08002B2CF9AE}" pid="4" name="KSOProductBuildVer">
    <vt:lpwstr>2052-12.1.0.24657</vt:lpwstr>
  </property>
</Properties>
</file>